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3" r:id="rId4"/>
    <p:sldMasterId id="2147483664" r:id="rId5"/>
    <p:sldMasterId id="2147483665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</p:sldIdLst>
  <p:sldSz cy="5143500" cx="9144000"/>
  <p:notesSz cx="6858000" cy="9144000"/>
  <p:embeddedFontLst>
    <p:embeddedFont>
      <p:font typeface="Open Sans SemiBold"/>
      <p:regular r:id="rId23"/>
      <p:bold r:id="rId24"/>
      <p:italic r:id="rId25"/>
      <p:boldItalic r:id="rId26"/>
    </p:embeddedFont>
    <p:embeddedFont>
      <p:font typeface="Libre Franklin Medium"/>
      <p:regular r:id="rId27"/>
      <p:bold r:id="rId28"/>
      <p:italic r:id="rId29"/>
      <p:boldItalic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font" Target="fonts/OpenSansSemiBold-bold.fntdata"/><Relationship Id="rId23" Type="http://schemas.openxmlformats.org/officeDocument/2006/relationships/font" Target="fonts/OpenSansSemiBold-regular.fntdata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26" Type="http://schemas.openxmlformats.org/officeDocument/2006/relationships/font" Target="fonts/OpenSansSemiBold-boldItalic.fntdata"/><Relationship Id="rId25" Type="http://schemas.openxmlformats.org/officeDocument/2006/relationships/font" Target="fonts/OpenSansSemiBold-italic.fntdata"/><Relationship Id="rId28" Type="http://schemas.openxmlformats.org/officeDocument/2006/relationships/font" Target="fonts/LibreFranklinMedium-bold.fntdata"/><Relationship Id="rId27" Type="http://schemas.openxmlformats.org/officeDocument/2006/relationships/font" Target="fonts/LibreFranklinMedium-regular.fnt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font" Target="fonts/LibreFranklinMedium-italic.fntdata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0" Type="http://schemas.openxmlformats.org/officeDocument/2006/relationships/font" Target="fonts/LibreFranklinMedium-boldItalic.fntdata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a60e09bf82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2" name="Google Shape;82;g2a60e09bf82_0_1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9a4e0f8198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29a4e0f8198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a614da0f8a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2a614da0f8a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a6773d30a5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2a6773d30a5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9a4e0f8198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9a4e0f8198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9edfb87cd2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29edfb87cd2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a6773d30a5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2a6773d30a5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a60e09bf82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4" name="Google Shape;94;g2a60e09bf82_0_1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a60e09bf82_0_1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2" name="Google Shape;102;g2a60e09bf82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3" name="Google Shape;103;g2a60e09bf82_0_128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61c5db63c2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61c5db63c2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a614da0f8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a614da0f8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a614da0f8a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a614da0f8a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a60e09bf82_0_1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2a60e09bf82_0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a614da0f8a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a614da0f8a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9a00c93548_1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29a00c93548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-Only Layout">
  <p:cSld name="Text-Only Layou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457200" y="1200150"/>
            <a:ext cx="8229600" cy="37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228600" lvl="3" marL="1828800" rtl="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/>
            </a:lvl4pPr>
            <a:lvl5pPr indent="-228600" lvl="4" marL="2286000" rtl="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153400" y="4767264"/>
            <a:ext cx="533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5"/>
              <a:buFont typeface="Arial"/>
              <a:buNone/>
              <a:defRPr b="0" i="0" sz="1125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5"/>
              <a:buFont typeface="Arial"/>
              <a:buNone/>
              <a:defRPr b="0" i="0" sz="1125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5"/>
              <a:buFont typeface="Arial"/>
              <a:buNone/>
              <a:defRPr b="0" i="0" sz="1125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5"/>
              <a:buFont typeface="Arial"/>
              <a:buNone/>
              <a:defRPr b="0" i="0" sz="1125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5"/>
              <a:buFont typeface="Arial"/>
              <a:buNone/>
              <a:defRPr b="0" i="0" sz="1125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5"/>
              <a:buFont typeface="Arial"/>
              <a:buNone/>
              <a:defRPr b="0" i="0" sz="1125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5"/>
              <a:buFont typeface="Arial"/>
              <a:buNone/>
              <a:defRPr b="0" i="0" sz="1125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5"/>
              <a:buFont typeface="Arial"/>
              <a:buNone/>
              <a:defRPr b="0" i="0" sz="1125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5"/>
              <a:buFont typeface="Arial"/>
              <a:buNone/>
              <a:defRPr b="0" i="0" sz="1125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15"/>
          <p:cNvSpPr txBox="1"/>
          <p:nvPr>
            <p:ph idx="10" type="dt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5"/>
          <p:cNvSpPr txBox="1"/>
          <p:nvPr>
            <p:ph idx="11" type="ftr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b="0" i="0" sz="675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b="0" i="0" sz="675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b="0" i="0" sz="675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b="0" i="0" sz="675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b="0" i="0" sz="675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b="0" i="0" sz="675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b="0" i="0" sz="675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b="0" i="0" sz="675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b="0" i="0" sz="675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-Only Layout">
  <p:cSld name="Text-Only Layou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6"/>
          <p:cNvSpPr txBox="1"/>
          <p:nvPr>
            <p:ph idx="1" type="body"/>
          </p:nvPr>
        </p:nvSpPr>
        <p:spPr>
          <a:xfrm>
            <a:off x="457200" y="1200150"/>
            <a:ext cx="8229600" cy="37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228600" lvl="3" marL="1828800" rtl="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/>
            </a:lvl4pPr>
            <a:lvl5pPr indent="-228600" lvl="4" marL="2286000" rtl="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8" name="Google Shape;68;p16"/>
          <p:cNvSpPr txBox="1"/>
          <p:nvPr>
            <p:ph idx="12" type="sldNum"/>
          </p:nvPr>
        </p:nvSpPr>
        <p:spPr>
          <a:xfrm>
            <a:off x="8153400" y="4767264"/>
            <a:ext cx="533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5"/>
              <a:buFont typeface="Arial"/>
              <a:buNone/>
              <a:defRPr b="0" i="0" sz="1125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5"/>
              <a:buFont typeface="Arial"/>
              <a:buNone/>
              <a:defRPr b="0" i="0" sz="1125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5"/>
              <a:buFont typeface="Arial"/>
              <a:buNone/>
              <a:defRPr b="0" i="0" sz="1125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5"/>
              <a:buFont typeface="Arial"/>
              <a:buNone/>
              <a:defRPr b="0" i="0" sz="1125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5"/>
              <a:buFont typeface="Arial"/>
              <a:buNone/>
              <a:defRPr b="0" i="0" sz="1125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5"/>
              <a:buFont typeface="Arial"/>
              <a:buNone/>
              <a:defRPr b="0" i="0" sz="1125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5"/>
              <a:buFont typeface="Arial"/>
              <a:buNone/>
              <a:defRPr b="0" i="0" sz="1125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5"/>
              <a:buFont typeface="Arial"/>
              <a:buNone/>
              <a:defRPr b="0" i="0" sz="1125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5"/>
              <a:buFont typeface="Arial"/>
              <a:buNone/>
              <a:defRPr b="0" i="0" sz="1125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8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8"/>
          <p:cNvSpPr txBox="1"/>
          <p:nvPr>
            <p:ph idx="10" type="dt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8"/>
          <p:cNvSpPr txBox="1"/>
          <p:nvPr>
            <p:ph idx="11" type="ftr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8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b="0" i="0" sz="675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b="0" i="0" sz="675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b="0" i="0" sz="675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b="0" i="0" sz="675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b="0" i="0" sz="675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b="0" i="0" sz="675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b="0" i="0" sz="675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b="0" i="0" sz="675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b="0" i="0" sz="675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5.xml"/><Relationship Id="rId3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 amt="40000"/>
          </a:blip>
          <a:stretch>
            <a:fillRect/>
          </a:stretch>
        </a:blip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5"/>
              <a:buFont typeface="Calibri"/>
              <a:buNone/>
              <a:defRPr b="0" i="0" sz="24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6" name="Google Shape;56;p14"/>
          <p:cNvSpPr txBox="1"/>
          <p:nvPr>
            <p:ph idx="1" type="body"/>
          </p:nvPr>
        </p:nvSpPr>
        <p:spPr>
          <a:xfrm>
            <a:off x="457200" y="1200154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28612" lvl="1" marL="914400" marR="0" rtl="0" algn="l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–"/>
              <a:defRPr b="0" i="0" sz="15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4325" lvl="2" marL="1371600" marR="0" rtl="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00037" lvl="3" marL="1828800" marR="0" rtl="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–"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0037" lvl="4" marL="2286000" marR="0" rtl="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»"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00037" lvl="5" marL="2743200" marR="0" rtl="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00037" lvl="6" marL="3200400" marR="0" rtl="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00037" lvl="7" marL="3657600" marR="0" rtl="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00037" lvl="8" marL="4114800" marR="0" rtl="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Google Shape;57;p14"/>
          <p:cNvSpPr txBox="1"/>
          <p:nvPr>
            <p:ph idx="10" type="dt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675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8" name="Google Shape;58;p14"/>
          <p:cNvSpPr txBox="1"/>
          <p:nvPr>
            <p:ph idx="11" type="ftr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675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b="0" i="0" sz="675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b="0" i="0" sz="675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b="0" i="0" sz="675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b="0" i="0" sz="675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b="0" i="0" sz="675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b="0" i="0" sz="675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b="0" i="0" sz="675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b="0" i="0" sz="675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b="0" i="0" sz="675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2"/>
    <p:sldLayoutId id="2147483661" r:id="rId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 amt="40000"/>
          </a:blip>
          <a:stretch>
            <a:fillRect/>
          </a:stretch>
        </a:blip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7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5"/>
              <a:buFont typeface="Calibri"/>
              <a:buNone/>
              <a:defRPr b="0" i="0" sz="24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1" name="Google Shape;71;p17"/>
          <p:cNvSpPr txBox="1"/>
          <p:nvPr>
            <p:ph idx="1" type="body"/>
          </p:nvPr>
        </p:nvSpPr>
        <p:spPr>
          <a:xfrm>
            <a:off x="457200" y="1200154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28612" lvl="1" marL="914400" marR="0" rtl="0" algn="l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–"/>
              <a:defRPr b="0" i="0" sz="15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4325" lvl="2" marL="1371600" marR="0" rtl="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00037" lvl="3" marL="1828800" marR="0" rtl="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–"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0037" lvl="4" marL="2286000" marR="0" rtl="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»"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00037" lvl="5" marL="2743200" marR="0" rtl="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00037" lvl="6" marL="3200400" marR="0" rtl="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00037" lvl="7" marL="3657600" marR="0" rtl="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00037" lvl="8" marL="4114800" marR="0" rtl="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17"/>
          <p:cNvSpPr txBox="1"/>
          <p:nvPr>
            <p:ph idx="10" type="dt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675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3" name="Google Shape;73;p17"/>
          <p:cNvSpPr txBox="1"/>
          <p:nvPr>
            <p:ph idx="11" type="ftr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675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4" name="Google Shape;74;p17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b="0" i="0" sz="675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b="0" i="0" sz="675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b="0" i="0" sz="675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b="0" i="0" sz="675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b="0" i="0" sz="675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b="0" i="0" sz="675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b="0" i="0" sz="675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b="0" i="0" sz="675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b="0" i="0" sz="675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2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Relationship Id="rId4" Type="http://schemas.openxmlformats.org/officeDocument/2006/relationships/image" Target="../media/image4.jpg"/><Relationship Id="rId5" Type="http://schemas.openxmlformats.org/officeDocument/2006/relationships/image" Target="../media/image3.gif"/><Relationship Id="rId6" Type="http://schemas.openxmlformats.org/officeDocument/2006/relationships/image" Target="../media/image7.png"/><Relationship Id="rId7" Type="http://schemas.openxmlformats.org/officeDocument/2006/relationships/image" Target="../media/image2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Relationship Id="rId4" Type="http://schemas.openxmlformats.org/officeDocument/2006/relationships/image" Target="../media/image11.gif"/><Relationship Id="rId5" Type="http://schemas.openxmlformats.org/officeDocument/2006/relationships/image" Target="../media/image15.gif"/><Relationship Id="rId6" Type="http://schemas.openxmlformats.org/officeDocument/2006/relationships/image" Target="../media/image22.gif"/><Relationship Id="rId7" Type="http://schemas.openxmlformats.org/officeDocument/2006/relationships/image" Target="../media/image17.gif"/><Relationship Id="rId8" Type="http://schemas.openxmlformats.org/officeDocument/2006/relationships/image" Target="../media/image1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5.gif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gif"/><Relationship Id="rId4" Type="http://schemas.openxmlformats.org/officeDocument/2006/relationships/image" Target="../media/image21.gif"/><Relationship Id="rId5" Type="http://schemas.openxmlformats.org/officeDocument/2006/relationships/image" Target="../media/image25.gif"/><Relationship Id="rId6" Type="http://schemas.openxmlformats.org/officeDocument/2006/relationships/image" Target="../media/image24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0.png"/><Relationship Id="rId4" Type="http://schemas.openxmlformats.org/officeDocument/2006/relationships/image" Target="../media/image27.png"/><Relationship Id="rId5" Type="http://schemas.openxmlformats.org/officeDocument/2006/relationships/image" Target="../media/image26.png"/><Relationship Id="rId6" Type="http://schemas.openxmlformats.org/officeDocument/2006/relationships/image" Target="../media/image3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3.gif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cimss.ssec.wisc.edu/satellite-blog/archives/55525" TargetMode="External"/><Relationship Id="rId4" Type="http://schemas.openxmlformats.org/officeDocument/2006/relationships/image" Target="../media/image2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Relationship Id="rId4" Type="http://schemas.openxmlformats.org/officeDocument/2006/relationships/hyperlink" Target="https://rammb2.cira.colostate.edu/training/visit/satellite_chat/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8.png"/><Relationship Id="rId4" Type="http://schemas.openxmlformats.org/officeDocument/2006/relationships/hyperlink" Target="https://cimss.ssec.wisc.edu/satellite-blog/archives/55525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rammb.cira.colostate.edu/training/visit/quick_guides/QuickGuide_GOESR_AirMassRGB_final.pdf" TargetMode="External"/><Relationship Id="rId4" Type="http://schemas.openxmlformats.org/officeDocument/2006/relationships/image" Target="../media/image29.png"/><Relationship Id="rId5" Type="http://schemas.openxmlformats.org/officeDocument/2006/relationships/image" Target="../media/image1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png"/><Relationship Id="rId4" Type="http://schemas.openxmlformats.org/officeDocument/2006/relationships/image" Target="../media/image34.gif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2.png"/><Relationship Id="rId4" Type="http://schemas.openxmlformats.org/officeDocument/2006/relationships/hyperlink" Target="https://cimss.ssec.wisc.edu/satellite-blog/archives/55525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Relationship Id="rId4" Type="http://schemas.openxmlformats.org/officeDocument/2006/relationships/image" Target="../media/image14.gif"/><Relationship Id="rId5" Type="http://schemas.openxmlformats.org/officeDocument/2006/relationships/image" Target="../media/image11.gif"/><Relationship Id="rId6" Type="http://schemas.openxmlformats.org/officeDocument/2006/relationships/image" Target="../media/image13.gif"/><Relationship Id="rId7" Type="http://schemas.openxmlformats.org/officeDocument/2006/relationships/image" Target="../media/image15.gif"/><Relationship Id="rId8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24195" y="3926339"/>
            <a:ext cx="736700" cy="535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35809" y="4006694"/>
            <a:ext cx="884039" cy="37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23099" y="3926335"/>
            <a:ext cx="535781" cy="535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86128" y="3962742"/>
            <a:ext cx="840178" cy="462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486276" y="3977737"/>
            <a:ext cx="471488" cy="471488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9"/>
          <p:cNvSpPr txBox="1"/>
          <p:nvPr>
            <p:ph type="title"/>
          </p:nvPr>
        </p:nvSpPr>
        <p:spPr>
          <a:xfrm>
            <a:off x="942100" y="201325"/>
            <a:ext cx="7044900" cy="2196600"/>
          </a:xfrm>
          <a:prstGeom prst="rect">
            <a:avLst/>
          </a:prstGeom>
          <a:solidFill>
            <a:srgbClr val="0070C0">
              <a:alpha val="8481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b="1" lang="en" sz="4000">
                <a:latin typeface="Libre Franklin Medium"/>
                <a:ea typeface="Libre Franklin Medium"/>
                <a:cs typeface="Libre Franklin Medium"/>
                <a:sym typeface="Libre Franklin Medium"/>
              </a:rPr>
              <a:t>FDTD Satellite Applications Webinar</a:t>
            </a:r>
            <a:r>
              <a:rPr b="1" lang="en" sz="3200">
                <a:latin typeface="Libre Franklin Medium"/>
                <a:ea typeface="Libre Franklin Medium"/>
                <a:cs typeface="Libre Franklin Medium"/>
                <a:sym typeface="Libre Franklin Medium"/>
              </a:rPr>
              <a:t>:</a:t>
            </a:r>
            <a:br>
              <a:rPr b="1" lang="en" sz="3200">
                <a:latin typeface="Libre Franklin Medium"/>
                <a:ea typeface="Libre Franklin Medium"/>
                <a:cs typeface="Libre Franklin Medium"/>
                <a:sym typeface="Libre Franklin Medium"/>
              </a:rPr>
            </a:br>
            <a:r>
              <a:rPr lang="en">
                <a:latin typeface="Libre Franklin Medium"/>
                <a:ea typeface="Libre Franklin Medium"/>
                <a:cs typeface="Libre Franklin Medium"/>
                <a:sym typeface="Libre Franklin Medium"/>
              </a:rPr>
              <a:t> </a:t>
            </a:r>
            <a:r>
              <a:rPr b="1" lang="en" sz="2000">
                <a:latin typeface="Libre Franklin Medium"/>
                <a:ea typeface="Libre Franklin Medium"/>
                <a:cs typeface="Libre Franklin Medium"/>
                <a:sym typeface="Libre Franklin Medium"/>
              </a:rPr>
              <a:t>A Climatologically Rare November Morning Hailstorm in Southwest Lower Michigan: Using the Airmass RGB to Diagnose an Intense, Localized PV Intrusion</a:t>
            </a:r>
            <a:endParaRPr b="1" sz="2400">
              <a:solidFill>
                <a:srgbClr val="FFC000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90" name="Google Shape;90;p19"/>
          <p:cNvSpPr txBox="1"/>
          <p:nvPr/>
        </p:nvSpPr>
        <p:spPr>
          <a:xfrm>
            <a:off x="528508" y="2558714"/>
            <a:ext cx="7843800" cy="1258200"/>
          </a:xfrm>
          <a:prstGeom prst="rect">
            <a:avLst/>
          </a:prstGeom>
          <a:solidFill>
            <a:srgbClr val="C00000">
              <a:alpha val="79750"/>
            </a:srgbClr>
          </a:solidFill>
          <a:ln cap="flat" cmpd="sng" w="412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25700" lIns="51425" spcFirstLastPara="1" rIns="51425" wrap="square" tIns="2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Presented by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b="1" i="0" lang="en" sz="1800" u="none" cap="none" strike="noStrik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TJ Turnage, Science and Operations Officer, NWS GRR</a:t>
            </a:r>
            <a:endParaRPr b="1" i="0" sz="1800" u="none" cap="none" strike="noStrike">
              <a:solidFill>
                <a:srgbClr val="F2F2F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b="1" i="0" lang="en" sz="1800" u="none" cap="none" strike="noStrik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Grand Rapids Michigan</a:t>
            </a:r>
            <a:endParaRPr b="1" i="0" sz="1500" u="none" cap="none" strike="noStrike">
              <a:solidFill>
                <a:srgbClr val="F2F2F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b="1" i="1" lang="en" sz="15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13 December 2023</a:t>
            </a:r>
            <a:endParaRPr b="1" i="1" sz="1500" u="none" cap="none" strike="noStrik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9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28"/>
          <p:cNvPicPr preferRelativeResize="0"/>
          <p:nvPr/>
        </p:nvPicPr>
        <p:blipFill rotWithShape="1">
          <a:blip r:embed="rId3">
            <a:alphaModFix/>
          </a:blip>
          <a:srcRect b="21990" l="8445" r="5019" t="0"/>
          <a:stretch/>
        </p:blipFill>
        <p:spPr>
          <a:xfrm>
            <a:off x="2680400" y="1414950"/>
            <a:ext cx="3968497" cy="2480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8"/>
          <p:cNvPicPr preferRelativeResize="0"/>
          <p:nvPr/>
        </p:nvPicPr>
        <p:blipFill rotWithShape="1">
          <a:blip r:embed="rId4">
            <a:alphaModFix/>
          </a:blip>
          <a:srcRect b="0" l="0" r="13763" t="0"/>
          <a:stretch/>
        </p:blipFill>
        <p:spPr>
          <a:xfrm>
            <a:off x="6328448" y="120613"/>
            <a:ext cx="2560320" cy="2376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8"/>
          <p:cNvPicPr preferRelativeResize="0"/>
          <p:nvPr/>
        </p:nvPicPr>
        <p:blipFill rotWithShape="1">
          <a:blip r:embed="rId5">
            <a:alphaModFix/>
          </a:blip>
          <a:srcRect b="0" l="0" r="13763" t="0"/>
          <a:stretch/>
        </p:blipFill>
        <p:spPr>
          <a:xfrm>
            <a:off x="6328448" y="2630950"/>
            <a:ext cx="2560320" cy="23810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1" name="Google Shape;181;p28"/>
          <p:cNvCxnSpPr>
            <a:stCxn id="182" idx="3"/>
          </p:cNvCxnSpPr>
          <p:nvPr/>
        </p:nvCxnSpPr>
        <p:spPr>
          <a:xfrm flipH="1" rot="10800000">
            <a:off x="2737970" y="2453799"/>
            <a:ext cx="881700" cy="1367700"/>
          </a:xfrm>
          <a:prstGeom prst="straightConnector1">
            <a:avLst/>
          </a:prstGeom>
          <a:noFill/>
          <a:ln cap="flat" cmpd="sng" w="28575">
            <a:solidFill>
              <a:srgbClr val="FFFF00"/>
            </a:solidFill>
            <a:prstDash val="solid"/>
            <a:round/>
            <a:headEnd len="med" w="med" type="none"/>
            <a:tailEnd len="med" w="med" type="stealth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cxnSp>
        <p:nvCxnSpPr>
          <p:cNvPr id="183" name="Google Shape;183;p28"/>
          <p:cNvCxnSpPr>
            <a:stCxn id="184" idx="3"/>
          </p:cNvCxnSpPr>
          <p:nvPr/>
        </p:nvCxnSpPr>
        <p:spPr>
          <a:xfrm>
            <a:off x="2737969" y="1309024"/>
            <a:ext cx="392100" cy="779700"/>
          </a:xfrm>
          <a:prstGeom prst="straightConnector1">
            <a:avLst/>
          </a:prstGeom>
          <a:noFill/>
          <a:ln cap="flat" cmpd="sng" w="28575">
            <a:solidFill>
              <a:srgbClr val="FFFF00"/>
            </a:solidFill>
            <a:prstDash val="solid"/>
            <a:round/>
            <a:headEnd len="med" w="med" type="none"/>
            <a:tailEnd len="med" w="med" type="stealth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cxnSp>
        <p:nvCxnSpPr>
          <p:cNvPr id="185" name="Google Shape;185;p28"/>
          <p:cNvCxnSpPr>
            <a:stCxn id="179" idx="1"/>
          </p:cNvCxnSpPr>
          <p:nvPr/>
        </p:nvCxnSpPr>
        <p:spPr>
          <a:xfrm flipH="1">
            <a:off x="5414648" y="1309021"/>
            <a:ext cx="913800" cy="1337100"/>
          </a:xfrm>
          <a:prstGeom prst="straightConnector1">
            <a:avLst/>
          </a:prstGeom>
          <a:noFill/>
          <a:ln cap="flat" cmpd="sng" w="28575">
            <a:solidFill>
              <a:srgbClr val="FFFF00"/>
            </a:solidFill>
            <a:prstDash val="solid"/>
            <a:round/>
            <a:headEnd len="med" w="med" type="none"/>
            <a:tailEnd len="med" w="med" type="stealth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cxnSp>
        <p:nvCxnSpPr>
          <p:cNvPr id="186" name="Google Shape;186;p28"/>
          <p:cNvCxnSpPr>
            <a:stCxn id="180" idx="1"/>
          </p:cNvCxnSpPr>
          <p:nvPr/>
        </p:nvCxnSpPr>
        <p:spPr>
          <a:xfrm rot="10800000">
            <a:off x="4942148" y="3444399"/>
            <a:ext cx="1386300" cy="377100"/>
          </a:xfrm>
          <a:prstGeom prst="straightConnector1">
            <a:avLst/>
          </a:prstGeom>
          <a:noFill/>
          <a:ln cap="flat" cmpd="sng" w="28575">
            <a:solidFill>
              <a:srgbClr val="FFFF00"/>
            </a:solidFill>
            <a:prstDash val="solid"/>
            <a:round/>
            <a:headEnd len="med" w="med" type="none"/>
            <a:tailEnd len="med" w="med" type="stealth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pic>
        <p:nvPicPr>
          <p:cNvPr id="187" name="Google Shape;187;p28"/>
          <p:cNvPicPr preferRelativeResize="0"/>
          <p:nvPr/>
        </p:nvPicPr>
        <p:blipFill rotWithShape="1">
          <a:blip r:embed="rId6">
            <a:alphaModFix/>
          </a:blip>
          <a:srcRect b="0" l="0" r="13845" t="0"/>
          <a:stretch/>
        </p:blipFill>
        <p:spPr>
          <a:xfrm>
            <a:off x="173736" y="120300"/>
            <a:ext cx="2560324" cy="237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8"/>
          <p:cNvPicPr preferRelativeResize="0"/>
          <p:nvPr/>
        </p:nvPicPr>
        <p:blipFill rotWithShape="1">
          <a:blip r:embed="rId7">
            <a:alphaModFix/>
          </a:blip>
          <a:srcRect b="0" l="0" r="13845" t="0"/>
          <a:stretch/>
        </p:blipFill>
        <p:spPr>
          <a:xfrm>
            <a:off x="173736" y="2633472"/>
            <a:ext cx="2560326" cy="237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8"/>
          <p:cNvPicPr preferRelativeResize="0"/>
          <p:nvPr/>
        </p:nvPicPr>
        <p:blipFill rotWithShape="1">
          <a:blip r:embed="rId8">
            <a:alphaModFix/>
          </a:blip>
          <a:srcRect b="34051" l="0" r="12982" t="55265"/>
          <a:stretch/>
        </p:blipFill>
        <p:spPr>
          <a:xfrm>
            <a:off x="4876975" y="614175"/>
            <a:ext cx="1386300" cy="469824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0" name="Google Shape;190;p28"/>
          <p:cNvPicPr preferRelativeResize="0"/>
          <p:nvPr/>
        </p:nvPicPr>
        <p:blipFill rotWithShape="1">
          <a:blip r:embed="rId8">
            <a:alphaModFix/>
          </a:blip>
          <a:srcRect b="46138" l="0" r="0" t="40553"/>
          <a:stretch/>
        </p:blipFill>
        <p:spPr>
          <a:xfrm>
            <a:off x="4670075" y="4274487"/>
            <a:ext cx="1593200" cy="58525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1" name="Google Shape;191;p28"/>
          <p:cNvPicPr preferRelativeResize="0"/>
          <p:nvPr/>
        </p:nvPicPr>
        <p:blipFill rotWithShape="1">
          <a:blip r:embed="rId8">
            <a:alphaModFix/>
          </a:blip>
          <a:srcRect b="11935" l="0" r="0" t="78130"/>
          <a:stretch/>
        </p:blipFill>
        <p:spPr>
          <a:xfrm>
            <a:off x="2801225" y="4348675"/>
            <a:ext cx="1593200" cy="43685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2" name="Google Shape;192;p28"/>
          <p:cNvPicPr preferRelativeResize="0"/>
          <p:nvPr/>
        </p:nvPicPr>
        <p:blipFill rotWithShape="1">
          <a:blip r:embed="rId8">
            <a:alphaModFix/>
          </a:blip>
          <a:srcRect b="11935" l="0" r="0" t="78130"/>
          <a:stretch/>
        </p:blipFill>
        <p:spPr>
          <a:xfrm>
            <a:off x="2801225" y="630663"/>
            <a:ext cx="1593200" cy="43685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29"/>
          <p:cNvPicPr preferRelativeResize="0"/>
          <p:nvPr/>
        </p:nvPicPr>
        <p:blipFill rotWithShape="1">
          <a:blip r:embed="rId3">
            <a:alphaModFix/>
          </a:blip>
          <a:srcRect b="1245" l="0" r="0" t="1430"/>
          <a:stretch/>
        </p:blipFill>
        <p:spPr>
          <a:xfrm>
            <a:off x="94275" y="325575"/>
            <a:ext cx="8955453" cy="4360901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9"/>
          <p:cNvSpPr txBox="1"/>
          <p:nvPr/>
        </p:nvSpPr>
        <p:spPr>
          <a:xfrm>
            <a:off x="799550" y="228225"/>
            <a:ext cx="10500" cy="3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99" name="Google Shape;199;p29"/>
          <p:cNvSpPr txBox="1"/>
          <p:nvPr/>
        </p:nvSpPr>
        <p:spPr>
          <a:xfrm>
            <a:off x="597650" y="-12650"/>
            <a:ext cx="1679100" cy="36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Airmass RGB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200" name="Google Shape;200;p29"/>
          <p:cNvSpPr txBox="1"/>
          <p:nvPr/>
        </p:nvSpPr>
        <p:spPr>
          <a:xfrm>
            <a:off x="3721850" y="-12650"/>
            <a:ext cx="2004000" cy="36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CH10 Lower WV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201" name="Google Shape;201;p29"/>
          <p:cNvSpPr txBox="1"/>
          <p:nvPr/>
        </p:nvSpPr>
        <p:spPr>
          <a:xfrm>
            <a:off x="6617450" y="-12650"/>
            <a:ext cx="2004000" cy="36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IR/ Total Totals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202" name="Google Shape;202;p29"/>
          <p:cNvSpPr txBox="1"/>
          <p:nvPr/>
        </p:nvSpPr>
        <p:spPr>
          <a:xfrm>
            <a:off x="461900" y="4675825"/>
            <a:ext cx="1950600" cy="36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Cloud Top / Vis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203" name="Google Shape;203;p29"/>
          <p:cNvSpPr txBox="1"/>
          <p:nvPr/>
        </p:nvSpPr>
        <p:spPr>
          <a:xfrm>
            <a:off x="3480050" y="4675825"/>
            <a:ext cx="2182800" cy="36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Cloud Top Height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204" name="Google Shape;204;p29"/>
          <p:cNvSpPr txBox="1"/>
          <p:nvPr/>
        </p:nvSpPr>
        <p:spPr>
          <a:xfrm>
            <a:off x="6617450" y="4675825"/>
            <a:ext cx="2004000" cy="36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Sandwich</a:t>
            </a:r>
            <a:endParaRPr b="1"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76200"/>
            <a:ext cx="3318400" cy="2488794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10" name="Google Shape;210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49400" y="76200"/>
            <a:ext cx="3318400" cy="2488776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11" name="Google Shape;211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49400" y="2615171"/>
            <a:ext cx="3318400" cy="24888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12" name="Google Shape;212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200" y="2615184"/>
            <a:ext cx="3318400" cy="2488764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13" name="Google Shape;213;p30"/>
          <p:cNvSpPr txBox="1"/>
          <p:nvPr/>
        </p:nvSpPr>
        <p:spPr>
          <a:xfrm>
            <a:off x="3089800" y="838200"/>
            <a:ext cx="1526400" cy="704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</a:rPr>
              <a:t>300mb</a:t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</a:rPr>
              <a:t>hght/wind/div</a:t>
            </a:r>
            <a:endParaRPr b="1" sz="1600">
              <a:solidFill>
                <a:schemeClr val="dk1"/>
              </a:solidFill>
            </a:endParaRPr>
          </a:p>
        </p:txBody>
      </p:sp>
      <p:sp>
        <p:nvSpPr>
          <p:cNvPr id="214" name="Google Shape;214;p30"/>
          <p:cNvSpPr txBox="1"/>
          <p:nvPr/>
        </p:nvSpPr>
        <p:spPr>
          <a:xfrm>
            <a:off x="3089800" y="2996175"/>
            <a:ext cx="1367700" cy="704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</a:rPr>
              <a:t>400 - 250mb</a:t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</a:rPr>
              <a:t>PV / </a:t>
            </a:r>
            <a:r>
              <a:rPr b="1" lang="en" sz="1600">
                <a:solidFill>
                  <a:schemeClr val="dk1"/>
                </a:solidFill>
              </a:rPr>
              <a:t>PV adv</a:t>
            </a:r>
            <a:endParaRPr b="1" sz="1600">
              <a:solidFill>
                <a:schemeClr val="dk1"/>
              </a:solidFill>
            </a:endParaRPr>
          </a:p>
        </p:txBody>
      </p:sp>
      <p:sp>
        <p:nvSpPr>
          <p:cNvPr id="215" name="Google Shape;215;p30"/>
          <p:cNvSpPr txBox="1"/>
          <p:nvPr/>
        </p:nvSpPr>
        <p:spPr>
          <a:xfrm>
            <a:off x="4202000" y="4018275"/>
            <a:ext cx="1852200" cy="704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</a:rPr>
              <a:t>-10 to -30C CAPE</a:t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</a:rPr>
              <a:t>0-6km shear</a:t>
            </a:r>
            <a:endParaRPr b="1" sz="1600">
              <a:solidFill>
                <a:schemeClr val="dk1"/>
              </a:solidFill>
            </a:endParaRPr>
          </a:p>
        </p:txBody>
      </p:sp>
      <p:sp>
        <p:nvSpPr>
          <p:cNvPr id="216" name="Google Shape;216;p30"/>
          <p:cNvSpPr txBox="1"/>
          <p:nvPr/>
        </p:nvSpPr>
        <p:spPr>
          <a:xfrm>
            <a:off x="4959600" y="1562250"/>
            <a:ext cx="1094700" cy="704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</a:rPr>
              <a:t>MU</a:t>
            </a:r>
            <a:r>
              <a:rPr b="1" lang="en" sz="1600">
                <a:solidFill>
                  <a:schemeClr val="dk1"/>
                </a:solidFill>
              </a:rPr>
              <a:t>CAPE</a:t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</a:rPr>
              <a:t>Eff shear</a:t>
            </a:r>
            <a:endParaRPr b="1" sz="1600">
              <a:solidFill>
                <a:schemeClr val="dk1"/>
              </a:solidFill>
            </a:endParaRPr>
          </a:p>
        </p:txBody>
      </p:sp>
      <p:sp>
        <p:nvSpPr>
          <p:cNvPr id="217" name="Google Shape;217;p30"/>
          <p:cNvSpPr txBox="1"/>
          <p:nvPr/>
        </p:nvSpPr>
        <p:spPr>
          <a:xfrm>
            <a:off x="3453300" y="76200"/>
            <a:ext cx="2237400" cy="52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</a:rPr>
              <a:t>SPC Mesoanalysis</a:t>
            </a:r>
            <a:endParaRPr b="1"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31"/>
          <p:cNvPicPr preferRelativeResize="0"/>
          <p:nvPr/>
        </p:nvPicPr>
        <p:blipFill rotWithShape="1">
          <a:blip r:embed="rId3">
            <a:alphaModFix/>
          </a:blip>
          <a:srcRect b="12239" l="17686" r="12408" t="29890"/>
          <a:stretch/>
        </p:blipFill>
        <p:spPr>
          <a:xfrm>
            <a:off x="4818475" y="529175"/>
            <a:ext cx="4155150" cy="232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1"/>
          <p:cNvPicPr preferRelativeResize="0"/>
          <p:nvPr/>
        </p:nvPicPr>
        <p:blipFill rotWithShape="1">
          <a:blip r:embed="rId4">
            <a:alphaModFix/>
          </a:blip>
          <a:srcRect b="0" l="6252" r="0" t="0"/>
          <a:stretch/>
        </p:blipFill>
        <p:spPr>
          <a:xfrm>
            <a:off x="4026700" y="2072099"/>
            <a:ext cx="4155150" cy="2995201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31"/>
          <p:cNvSpPr/>
          <p:nvPr/>
        </p:nvSpPr>
        <p:spPr>
          <a:xfrm>
            <a:off x="2200075" y="1868875"/>
            <a:ext cx="91500" cy="915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5" name="Google Shape;225;p31"/>
          <p:cNvPicPr preferRelativeResize="0"/>
          <p:nvPr/>
        </p:nvPicPr>
        <p:blipFill rotWithShape="1">
          <a:blip r:embed="rId5">
            <a:alphaModFix/>
          </a:blip>
          <a:srcRect b="9791" l="17012" r="0" t="30360"/>
          <a:stretch/>
        </p:blipFill>
        <p:spPr>
          <a:xfrm>
            <a:off x="1356000" y="529176"/>
            <a:ext cx="3751776" cy="19135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6" name="Google Shape;226;p31"/>
          <p:cNvCxnSpPr/>
          <p:nvPr/>
        </p:nvCxnSpPr>
        <p:spPr>
          <a:xfrm rot="10800000">
            <a:off x="5385816" y="3968496"/>
            <a:ext cx="207000" cy="3765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27" name="Google Shape;227;p31"/>
          <p:cNvSpPr txBox="1"/>
          <p:nvPr/>
        </p:nvSpPr>
        <p:spPr>
          <a:xfrm>
            <a:off x="228600" y="20650"/>
            <a:ext cx="58455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/>
              <a:t>A Fortuitous Flight Home</a:t>
            </a:r>
            <a:r>
              <a:rPr b="1" lang="en" sz="2300"/>
              <a:t> …</a:t>
            </a:r>
            <a:endParaRPr b="1" sz="2300"/>
          </a:p>
        </p:txBody>
      </p:sp>
      <p:cxnSp>
        <p:nvCxnSpPr>
          <p:cNvPr id="228" name="Google Shape;228;p31"/>
          <p:cNvCxnSpPr/>
          <p:nvPr/>
        </p:nvCxnSpPr>
        <p:spPr>
          <a:xfrm>
            <a:off x="9125" y="483250"/>
            <a:ext cx="9085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29" name="Google Shape;229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576" y="2112264"/>
            <a:ext cx="3331799" cy="2990800"/>
          </a:xfrm>
          <a:prstGeom prst="rect">
            <a:avLst/>
          </a:prstGeom>
          <a:noFill/>
          <a:ln cap="flat" cmpd="sng" w="19050">
            <a:solidFill>
              <a:srgbClr val="3A72BC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0" cy="460375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2"/>
          <p:cNvSpPr txBox="1"/>
          <p:nvPr/>
        </p:nvSpPr>
        <p:spPr>
          <a:xfrm>
            <a:off x="4984675" y="401350"/>
            <a:ext cx="1410900" cy="36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</a:rPr>
              <a:t>0.5 deg Z</a:t>
            </a:r>
            <a:endParaRPr b="1" sz="1800">
              <a:solidFill>
                <a:schemeClr val="lt1"/>
              </a:solidFill>
            </a:endParaRPr>
          </a:p>
        </p:txBody>
      </p:sp>
      <p:sp>
        <p:nvSpPr>
          <p:cNvPr id="236" name="Google Shape;236;p32"/>
          <p:cNvSpPr txBox="1"/>
          <p:nvPr/>
        </p:nvSpPr>
        <p:spPr>
          <a:xfrm>
            <a:off x="7057475" y="401350"/>
            <a:ext cx="1690200" cy="36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</a:rPr>
              <a:t>Hgt 10 dBZ</a:t>
            </a:r>
            <a:endParaRPr b="1" sz="1800">
              <a:solidFill>
                <a:schemeClr val="lt1"/>
              </a:solidFill>
            </a:endParaRPr>
          </a:p>
        </p:txBody>
      </p:sp>
      <p:sp>
        <p:nvSpPr>
          <p:cNvPr id="237" name="Google Shape;237;p32"/>
          <p:cNvSpPr txBox="1"/>
          <p:nvPr/>
        </p:nvSpPr>
        <p:spPr>
          <a:xfrm>
            <a:off x="4984675" y="4221050"/>
            <a:ext cx="1410900" cy="36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</a:rPr>
              <a:t>Vert Int Ice</a:t>
            </a:r>
            <a:endParaRPr b="1" sz="1800">
              <a:solidFill>
                <a:schemeClr val="lt1"/>
              </a:solidFill>
            </a:endParaRPr>
          </a:p>
        </p:txBody>
      </p:sp>
      <p:sp>
        <p:nvSpPr>
          <p:cNvPr id="238" name="Google Shape;238;p32"/>
          <p:cNvSpPr txBox="1"/>
          <p:nvPr/>
        </p:nvSpPr>
        <p:spPr>
          <a:xfrm>
            <a:off x="7197125" y="4221050"/>
            <a:ext cx="1410900" cy="36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</a:rPr>
              <a:t>-20C dBZ</a:t>
            </a:r>
            <a:endParaRPr b="1"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3"/>
          <p:cNvSpPr txBox="1"/>
          <p:nvPr/>
        </p:nvSpPr>
        <p:spPr>
          <a:xfrm>
            <a:off x="228600" y="0"/>
            <a:ext cx="8545200" cy="11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2475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 </a:t>
            </a:r>
            <a:r>
              <a:rPr b="1" lang="en" sz="20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 Climatologically Rare November Morning Hailstorm in Southwest Lower Michigan: Using the Airmass RGB to Diagnose an Intense, Localized PV Intrusion</a:t>
            </a:r>
            <a:endParaRPr b="1" sz="2300"/>
          </a:p>
        </p:txBody>
      </p:sp>
      <p:cxnSp>
        <p:nvCxnSpPr>
          <p:cNvPr id="244" name="Google Shape;244;p33"/>
          <p:cNvCxnSpPr/>
          <p:nvPr/>
        </p:nvCxnSpPr>
        <p:spPr>
          <a:xfrm>
            <a:off x="12275" y="1116725"/>
            <a:ext cx="9085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45" name="Google Shape;245;p33"/>
          <p:cNvSpPr txBox="1"/>
          <p:nvPr/>
        </p:nvSpPr>
        <p:spPr>
          <a:xfrm>
            <a:off x="3497900" y="4342250"/>
            <a:ext cx="5158800" cy="400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rgbClr val="1155CC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https://cimss.ssec.wisc.edu/satellite-blog/archives/55525</a:t>
            </a:r>
            <a:endParaRPr b="1">
              <a:solidFill>
                <a:srgbClr val="1155CC"/>
              </a:solidFill>
            </a:endParaRPr>
          </a:p>
        </p:txBody>
      </p:sp>
      <p:sp>
        <p:nvSpPr>
          <p:cNvPr id="246" name="Google Shape;246;p33"/>
          <p:cNvSpPr txBox="1"/>
          <p:nvPr/>
        </p:nvSpPr>
        <p:spPr>
          <a:xfrm>
            <a:off x="2778075" y="1232700"/>
            <a:ext cx="6138600" cy="26781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Summary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Airmass RGB excels at distinguishing … air masses!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PV Intrusions</a:t>
            </a:r>
            <a:endParaRPr sz="1800">
              <a:solidFill>
                <a:schemeClr val="dk2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</a:pPr>
            <a:r>
              <a:rPr lang="en" sz="1800">
                <a:solidFill>
                  <a:schemeClr val="dk2"/>
                </a:solidFill>
              </a:rPr>
              <a:t>especially easy to detect</a:t>
            </a:r>
            <a:endParaRPr sz="1800">
              <a:solidFill>
                <a:schemeClr val="dk2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</a:pPr>
            <a:r>
              <a:rPr lang="en" sz="1800">
                <a:solidFill>
                  <a:schemeClr val="dk2"/>
                </a:solidFill>
              </a:rPr>
              <a:t>if overspreading low-level moisture, increase:</a:t>
            </a:r>
            <a:endParaRPr sz="1800">
              <a:solidFill>
                <a:schemeClr val="dk2"/>
              </a:solidFill>
            </a:endParaRPr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</a:pPr>
            <a:r>
              <a:rPr lang="en" sz="1800">
                <a:solidFill>
                  <a:schemeClr val="dk2"/>
                </a:solidFill>
              </a:rPr>
              <a:t>convective destabilization</a:t>
            </a:r>
            <a:endParaRPr sz="1800">
              <a:solidFill>
                <a:schemeClr val="dk2"/>
              </a:solidFill>
            </a:endParaRPr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</a:pPr>
            <a:r>
              <a:rPr lang="en" sz="1800">
                <a:solidFill>
                  <a:schemeClr val="dk2"/>
                </a:solidFill>
              </a:rPr>
              <a:t>wind shear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47" name="Google Shape;247;p33"/>
          <p:cNvPicPr preferRelativeResize="0"/>
          <p:nvPr/>
        </p:nvPicPr>
        <p:blipFill rotWithShape="1">
          <a:blip r:embed="rId4">
            <a:alphaModFix/>
          </a:blip>
          <a:srcRect b="16170" l="0" r="0" t="0"/>
          <a:stretch/>
        </p:blipFill>
        <p:spPr>
          <a:xfrm>
            <a:off x="54675" y="3216956"/>
            <a:ext cx="3136649" cy="1825268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48" name="Google Shape;248;p33"/>
          <p:cNvSpPr txBox="1"/>
          <p:nvPr/>
        </p:nvSpPr>
        <p:spPr>
          <a:xfrm>
            <a:off x="374375" y="1844138"/>
            <a:ext cx="1822200" cy="4770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900">
                <a:solidFill>
                  <a:schemeClr val="dk2"/>
                </a:solidFill>
              </a:rPr>
              <a:t>Thank you !!</a:t>
            </a:r>
            <a:endParaRPr b="1" i="1" sz="19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73223" y="1063673"/>
            <a:ext cx="4197556" cy="3655386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0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solidFill>
            <a:srgbClr val="FF0000">
              <a:alpha val="797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4000"/>
              <a:buNone/>
            </a:pPr>
            <a:r>
              <a:rPr b="1" lang="en" sz="4000">
                <a:solidFill>
                  <a:srgbClr val="FFC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FDTD  “Satellite Chat” Library </a:t>
            </a:r>
            <a:endParaRPr sz="4000"/>
          </a:p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9" name="Google Shape;99;p20"/>
          <p:cNvSpPr txBox="1"/>
          <p:nvPr/>
        </p:nvSpPr>
        <p:spPr>
          <a:xfrm>
            <a:off x="1493240" y="3171827"/>
            <a:ext cx="6266700" cy="12492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sng" cap="none" strike="noStrike">
                <a:solidFill>
                  <a:srgbClr val="FFFF00"/>
                </a:solidFill>
                <a:latin typeface="Open Sans SemiBold"/>
                <a:ea typeface="Open Sans SemiBold"/>
                <a:cs typeface="Open Sans SemiBold"/>
                <a:sym typeface="Open Sans SemiBold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https://rammb2.cira.colostate.edu/training/visit/satellite_chat/  </a:t>
            </a:r>
            <a:r>
              <a:rPr b="1" i="0" lang="en" sz="1500" u="none" cap="none" strike="noStrike">
                <a:solidFill>
                  <a:srgbClr val="FFFF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Recorded Content includes Q&amp;A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FFF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Call for speakers!  Let us know if you want to speak on a topic!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FFF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Contact:  </a:t>
            </a:r>
            <a:r>
              <a:rPr b="1" i="0" lang="en" sz="1500" u="none" cap="none" strike="noStrike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scott.lindstrom@noaa.gov  OR dan.bikos@noaa.gov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1"/>
          <p:cNvSpPr txBox="1"/>
          <p:nvPr>
            <p:ph type="title"/>
          </p:nvPr>
        </p:nvSpPr>
        <p:spPr>
          <a:xfrm>
            <a:off x="2257350" y="263500"/>
            <a:ext cx="4629300" cy="784200"/>
          </a:xfrm>
          <a:prstGeom prst="rect">
            <a:avLst/>
          </a:prstGeom>
          <a:solidFill>
            <a:srgbClr val="0070C0">
              <a:alpha val="8481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025"/>
              <a:buNone/>
            </a:pPr>
            <a:r>
              <a:rPr b="1" lang="en" sz="2600">
                <a:solidFill>
                  <a:srgbClr val="FFC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FDTD Satellite Applications</a:t>
            </a:r>
            <a:br>
              <a:rPr b="1" lang="en" sz="2600">
                <a:solidFill>
                  <a:srgbClr val="FFC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r>
              <a:rPr b="1" lang="en" sz="2600">
                <a:solidFill>
                  <a:srgbClr val="FFC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Webinar Protocol</a:t>
            </a:r>
            <a:endParaRPr b="1" sz="2600">
              <a:solidFill>
                <a:srgbClr val="FFC000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106" name="Google Shape;106;p21"/>
          <p:cNvSpPr txBox="1"/>
          <p:nvPr>
            <p:ph idx="1" type="body"/>
          </p:nvPr>
        </p:nvSpPr>
        <p:spPr>
          <a:xfrm>
            <a:off x="1903500" y="1147350"/>
            <a:ext cx="5559300" cy="3665100"/>
          </a:xfrm>
          <a:prstGeom prst="rect">
            <a:avLst/>
          </a:prstGeom>
          <a:solidFill>
            <a:srgbClr val="FFFFFF">
              <a:alpha val="50000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99217" lvl="0" marL="19286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b="1" lang="en" sz="1900">
                <a:latin typeface="Open Sans SemiBold"/>
                <a:ea typeface="Open Sans SemiBold"/>
                <a:cs typeface="Open Sans SemiBold"/>
                <a:sym typeface="Open Sans SemiBold"/>
              </a:rPr>
              <a:t>~20 minutes for the speaker</a:t>
            </a:r>
            <a:endParaRPr b="1" sz="1900"/>
          </a:p>
          <a:p>
            <a:pPr indent="-167073" lvl="1" marL="417878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700"/>
              <a:buChar char="–"/>
            </a:pPr>
            <a:r>
              <a:rPr b="1" lang="en" sz="1700">
                <a:latin typeface="Open Sans SemiBold"/>
                <a:ea typeface="Open Sans SemiBold"/>
                <a:cs typeface="Open Sans SemiBold"/>
                <a:sym typeface="Open Sans SemiBold"/>
              </a:rPr>
              <a:t>Send questions via GoTo Chat</a:t>
            </a:r>
            <a:endParaRPr b="1" sz="1675"/>
          </a:p>
          <a:p>
            <a:pPr indent="-167073" lvl="1" marL="417878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700"/>
              <a:buChar char="–"/>
            </a:pPr>
            <a:r>
              <a:rPr b="1" lang="en" sz="1700">
                <a:latin typeface="Open Sans SemiBold"/>
                <a:ea typeface="Open Sans SemiBold"/>
                <a:cs typeface="Open Sans SemiBold"/>
                <a:sym typeface="Open Sans SemiBold"/>
              </a:rPr>
              <a:t>Or ask during Q&amp;A period via phone</a:t>
            </a:r>
            <a:endParaRPr b="1" sz="1675"/>
          </a:p>
          <a:p>
            <a:pPr indent="-59128" lvl="1" marL="417878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b="1" sz="1700"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-199217" lvl="0" marL="192867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900"/>
              <a:buChar char="•"/>
            </a:pPr>
            <a:r>
              <a:rPr b="1" lang="en" sz="1900">
                <a:latin typeface="Open Sans SemiBold"/>
                <a:ea typeface="Open Sans SemiBold"/>
                <a:cs typeface="Open Sans SemiBold"/>
                <a:sym typeface="Open Sans SemiBold"/>
              </a:rPr>
              <a:t>Followed by Q&amp;A </a:t>
            </a:r>
            <a:endParaRPr b="1" sz="1900"/>
          </a:p>
          <a:p>
            <a:pPr indent="-167073" lvl="1" marL="417878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700"/>
              <a:buChar char="–"/>
            </a:pPr>
            <a:r>
              <a:rPr b="1" lang="en" sz="1700">
                <a:latin typeface="Open Sans SemiBold"/>
                <a:ea typeface="Open Sans SemiBold"/>
                <a:cs typeface="Open Sans SemiBold"/>
                <a:sym typeface="Open Sans SemiBold"/>
              </a:rPr>
              <a:t>Open discussion forum</a:t>
            </a:r>
            <a:endParaRPr b="1" sz="1675"/>
          </a:p>
          <a:p>
            <a:pPr indent="-160723" lvl="1" marL="417878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00"/>
              <a:buChar char="–"/>
            </a:pPr>
            <a:r>
              <a:rPr b="1" lang="en" sz="1700">
                <a:latin typeface="Open Sans SemiBold"/>
                <a:ea typeface="Open Sans SemiBold"/>
                <a:cs typeface="Open Sans SemiBold"/>
                <a:sym typeface="Open Sans SemiBold"/>
              </a:rPr>
              <a:t>Done by 1830 UTC</a:t>
            </a:r>
            <a:br>
              <a:rPr b="1" lang="en" sz="1900"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endParaRPr b="1" sz="1700"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-199217" lvl="0" marL="192867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900"/>
              <a:buChar char="•"/>
            </a:pPr>
            <a:r>
              <a:rPr b="1" lang="en" sz="1900">
                <a:latin typeface="Open Sans SemiBold"/>
                <a:ea typeface="Open Sans SemiBold"/>
                <a:cs typeface="Open Sans SemiBold"/>
                <a:sym typeface="Open Sans SemiBold"/>
              </a:rPr>
              <a:t>Do NOT press hold!!!</a:t>
            </a:r>
            <a:endParaRPr b="1" sz="1900"/>
          </a:p>
          <a:p>
            <a:pPr indent="-78572" lvl="0" marL="192867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 sz="1900"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-199217" lvl="0" marL="192867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900"/>
              <a:buChar char="•"/>
            </a:pPr>
            <a:r>
              <a:rPr b="1" lang="en" sz="1900">
                <a:latin typeface="Open Sans SemiBold"/>
                <a:ea typeface="Open Sans SemiBold"/>
                <a:cs typeface="Open Sans SemiBold"/>
                <a:sym typeface="Open Sans SemiBold"/>
              </a:rPr>
              <a:t>Mute when not speaking</a:t>
            </a:r>
            <a:endParaRPr b="1" sz="1900"/>
          </a:p>
        </p:txBody>
      </p:sp>
      <p:sp>
        <p:nvSpPr>
          <p:cNvPr id="107" name="Google Shape;107;p21"/>
          <p:cNvSpPr txBox="1"/>
          <p:nvPr>
            <p:ph idx="12" type="sldNum"/>
          </p:nvPr>
        </p:nvSpPr>
        <p:spPr>
          <a:xfrm>
            <a:off x="8153400" y="4767264"/>
            <a:ext cx="533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">
                <a:latin typeface="Open Sans SemiBold"/>
                <a:ea typeface="Open Sans SemiBold"/>
                <a:cs typeface="Open Sans SemiBold"/>
                <a:sym typeface="Open Sans SemiBold"/>
              </a:rPr>
              <a:t>‹#›</a:t>
            </a:fld>
            <a:endParaRPr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pic>
        <p:nvPicPr>
          <p:cNvPr descr="C:\Users\jboettcher\AppData\Local\Microsoft\Windows\Temporary Internet Files\Content.IE5\8XGR5AQB\MP900289528[1].jpg" id="108" name="Google Shape;108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55080" y="1238253"/>
            <a:ext cx="1057275" cy="1585913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C:\Users\jboettcher\AppData\Local\Microsoft\Windows\Temporary Internet Files\Content.IE5\E81K2WB2\MC900299735[1].wmf" id="109" name="Google Shape;109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55075" y="3363249"/>
            <a:ext cx="959225" cy="967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2"/>
          <p:cNvPicPr preferRelativeResize="0"/>
          <p:nvPr/>
        </p:nvPicPr>
        <p:blipFill rotWithShape="1">
          <a:blip r:embed="rId3">
            <a:alphaModFix/>
          </a:blip>
          <a:srcRect b="16170" l="0" r="0" t="0"/>
          <a:stretch/>
        </p:blipFill>
        <p:spPr>
          <a:xfrm>
            <a:off x="2370800" y="1253025"/>
            <a:ext cx="6496900" cy="3780675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5" name="Google Shape;115;p22"/>
          <p:cNvSpPr txBox="1"/>
          <p:nvPr/>
        </p:nvSpPr>
        <p:spPr>
          <a:xfrm>
            <a:off x="228600" y="0"/>
            <a:ext cx="8545200" cy="107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2475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 </a:t>
            </a:r>
            <a:r>
              <a:rPr b="1" lang="en" sz="20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 Climatologically Rare November Morning Hailstorm in Southwest Lower Michigan: Using the Airmass RGB to Diagnose an Intense, Localized PV Intrusion</a:t>
            </a:r>
            <a:endParaRPr b="1" sz="2300"/>
          </a:p>
        </p:txBody>
      </p:sp>
      <p:cxnSp>
        <p:nvCxnSpPr>
          <p:cNvPr id="116" name="Google Shape;116;p22"/>
          <p:cNvCxnSpPr/>
          <p:nvPr/>
        </p:nvCxnSpPr>
        <p:spPr>
          <a:xfrm>
            <a:off x="12275" y="1116725"/>
            <a:ext cx="9085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7" name="Google Shape;117;p22"/>
          <p:cNvSpPr txBox="1"/>
          <p:nvPr/>
        </p:nvSpPr>
        <p:spPr>
          <a:xfrm>
            <a:off x="83250" y="4091375"/>
            <a:ext cx="5960100" cy="4311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 u="sng">
                <a:solidFill>
                  <a:srgbClr val="1155CC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https://cimss.ssec.wisc.edu/satellite-blog/archives/55525</a:t>
            </a:r>
            <a:endParaRPr b="1" sz="1600">
              <a:solidFill>
                <a:srgbClr val="1155CC"/>
              </a:solidFill>
            </a:endParaRPr>
          </a:p>
        </p:txBody>
      </p:sp>
      <p:sp>
        <p:nvSpPr>
          <p:cNvPr id="118" name="Google Shape;118;p22"/>
          <p:cNvSpPr txBox="1"/>
          <p:nvPr/>
        </p:nvSpPr>
        <p:spPr>
          <a:xfrm>
            <a:off x="83250" y="2186238"/>
            <a:ext cx="4183500" cy="9234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4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Thank you Scott Lindstrom for your assistance!</a:t>
            </a:r>
            <a:endParaRPr b="1" i="1" sz="24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3"/>
          <p:cNvSpPr txBox="1"/>
          <p:nvPr/>
        </p:nvSpPr>
        <p:spPr>
          <a:xfrm>
            <a:off x="228600" y="0"/>
            <a:ext cx="58455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/>
              <a:t>Just h</a:t>
            </a:r>
            <a:r>
              <a:rPr b="1" lang="en" sz="2300"/>
              <a:t>ow rare was this event</a:t>
            </a:r>
            <a:r>
              <a:rPr b="1" lang="en" sz="2300"/>
              <a:t>?</a:t>
            </a:r>
            <a:endParaRPr b="1" sz="2300"/>
          </a:p>
        </p:txBody>
      </p:sp>
      <p:pic>
        <p:nvPicPr>
          <p:cNvPr id="124" name="Google Shape;12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3125" y="1148600"/>
            <a:ext cx="4109474" cy="288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3"/>
          <p:cNvPicPr preferRelativeResize="0"/>
          <p:nvPr/>
        </p:nvPicPr>
        <p:blipFill rotWithShape="1">
          <a:blip r:embed="rId4">
            <a:alphaModFix/>
          </a:blip>
          <a:srcRect b="5695" l="0" r="8775" t="0"/>
          <a:stretch/>
        </p:blipFill>
        <p:spPr>
          <a:xfrm>
            <a:off x="93075" y="969500"/>
            <a:ext cx="4890301" cy="28436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6" name="Google Shape;126;p23"/>
          <p:cNvCxnSpPr/>
          <p:nvPr/>
        </p:nvCxnSpPr>
        <p:spPr>
          <a:xfrm>
            <a:off x="2313432" y="1203960"/>
            <a:ext cx="0" cy="24450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7" name="Google Shape;127;p23"/>
          <p:cNvCxnSpPr/>
          <p:nvPr/>
        </p:nvCxnSpPr>
        <p:spPr>
          <a:xfrm>
            <a:off x="9125" y="559450"/>
            <a:ext cx="9085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8" name="Google Shape;128;p23"/>
          <p:cNvSpPr txBox="1"/>
          <p:nvPr/>
        </p:nvSpPr>
        <p:spPr>
          <a:xfrm>
            <a:off x="629825" y="613675"/>
            <a:ext cx="4293300" cy="714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Percentage of Grand Rapids Severe Thunderstorm Warnings by time of day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29" name="Google Shape;129;p23"/>
          <p:cNvSpPr txBox="1"/>
          <p:nvPr/>
        </p:nvSpPr>
        <p:spPr>
          <a:xfrm>
            <a:off x="543000" y="4223175"/>
            <a:ext cx="8067600" cy="7695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900">
                <a:solidFill>
                  <a:schemeClr val="dk2"/>
                </a:solidFill>
              </a:rPr>
              <a:t>Only other Michigan November severe hail report I could find …</a:t>
            </a:r>
            <a:endParaRPr i="1" sz="1900">
              <a:solidFill>
                <a:schemeClr val="dk2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chemeClr val="dk2"/>
                </a:solidFill>
              </a:rPr>
              <a:t>1.00” on 11/17/2013</a:t>
            </a:r>
            <a:endParaRPr b="1" sz="19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/>
          <p:nvPr/>
        </p:nvSpPr>
        <p:spPr>
          <a:xfrm>
            <a:off x="228600" y="0"/>
            <a:ext cx="58455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/>
              <a:t>Just what is this Airmass RGB?</a:t>
            </a:r>
            <a:endParaRPr b="1" sz="2300"/>
          </a:p>
        </p:txBody>
      </p:sp>
      <p:cxnSp>
        <p:nvCxnSpPr>
          <p:cNvPr id="135" name="Google Shape;135;p24"/>
          <p:cNvCxnSpPr/>
          <p:nvPr/>
        </p:nvCxnSpPr>
        <p:spPr>
          <a:xfrm>
            <a:off x="9125" y="559450"/>
            <a:ext cx="9085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6" name="Google Shape;136;p24"/>
          <p:cNvSpPr txBox="1"/>
          <p:nvPr/>
        </p:nvSpPr>
        <p:spPr>
          <a:xfrm>
            <a:off x="346650" y="547975"/>
            <a:ext cx="84507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 u="sng">
                <a:solidFill>
                  <a:schemeClr val="hlink"/>
                </a:solidFill>
                <a:hlinkClick r:id="rId3"/>
              </a:rPr>
              <a:t>https://rammb.cira.colostate.edu/training/visit/quick_guides/QuickGuide_GOESR_AirMassRGB_final.pdf</a:t>
            </a:r>
            <a:endParaRPr b="1" sz="1300"/>
          </a:p>
        </p:txBody>
      </p:sp>
      <p:pic>
        <p:nvPicPr>
          <p:cNvPr id="137" name="Google Shape;137;p24"/>
          <p:cNvPicPr preferRelativeResize="0"/>
          <p:nvPr/>
        </p:nvPicPr>
        <p:blipFill rotWithShape="1">
          <a:blip r:embed="rId4">
            <a:alphaModFix/>
          </a:blip>
          <a:srcRect b="35213" l="1850" r="46303" t="22839"/>
          <a:stretch/>
        </p:blipFill>
        <p:spPr>
          <a:xfrm>
            <a:off x="257950" y="1360450"/>
            <a:ext cx="4225349" cy="2818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4"/>
          <p:cNvPicPr preferRelativeResize="0"/>
          <p:nvPr/>
        </p:nvPicPr>
        <p:blipFill rotWithShape="1">
          <a:blip r:embed="rId5">
            <a:alphaModFix/>
          </a:blip>
          <a:srcRect b="0" l="0" r="0" t="6200"/>
          <a:stretch/>
        </p:blipFill>
        <p:spPr>
          <a:xfrm>
            <a:off x="4713975" y="1153725"/>
            <a:ext cx="4074875" cy="3428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3" name="Google Shape;143;p25"/>
          <p:cNvCxnSpPr/>
          <p:nvPr/>
        </p:nvCxnSpPr>
        <p:spPr>
          <a:xfrm>
            <a:off x="9125" y="559450"/>
            <a:ext cx="9085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4" name="Google Shape;144;p25"/>
          <p:cNvSpPr txBox="1"/>
          <p:nvPr/>
        </p:nvSpPr>
        <p:spPr>
          <a:xfrm>
            <a:off x="228600" y="0"/>
            <a:ext cx="58455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/>
              <a:t>Airmass RGB Interpretation</a:t>
            </a:r>
            <a:endParaRPr b="1" sz="2300"/>
          </a:p>
        </p:txBody>
      </p:sp>
      <p:pic>
        <p:nvPicPr>
          <p:cNvPr id="145" name="Google Shape;14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374" y="635925"/>
            <a:ext cx="1593200" cy="4397775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6" name="Google Shape;146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96896" y="635925"/>
            <a:ext cx="6315121" cy="439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6"/>
          <p:cNvSpPr txBox="1"/>
          <p:nvPr/>
        </p:nvSpPr>
        <p:spPr>
          <a:xfrm>
            <a:off x="228600" y="0"/>
            <a:ext cx="81435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/>
              <a:t>Airmass RGB relationship to PV intrusions</a:t>
            </a:r>
            <a:endParaRPr b="1" sz="2300"/>
          </a:p>
        </p:txBody>
      </p:sp>
      <p:cxnSp>
        <p:nvCxnSpPr>
          <p:cNvPr id="152" name="Google Shape;152;p26"/>
          <p:cNvCxnSpPr/>
          <p:nvPr/>
        </p:nvCxnSpPr>
        <p:spPr>
          <a:xfrm>
            <a:off x="9125" y="559450"/>
            <a:ext cx="9085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53" name="Google Shape;15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96000"/>
            <a:ext cx="8839199" cy="3336819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54" name="Google Shape;154;p26"/>
          <p:cNvSpPr txBox="1"/>
          <p:nvPr/>
        </p:nvSpPr>
        <p:spPr>
          <a:xfrm>
            <a:off x="1591950" y="4580300"/>
            <a:ext cx="5960100" cy="431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 u="sng">
                <a:solidFill>
                  <a:srgbClr val="1155CC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https://cimss.ssec.wisc.edu/satellite-blog/archives/55525</a:t>
            </a:r>
            <a:endParaRPr b="1" sz="1600">
              <a:solidFill>
                <a:srgbClr val="1155CC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7"/>
          <p:cNvPicPr preferRelativeResize="0"/>
          <p:nvPr/>
        </p:nvPicPr>
        <p:blipFill rotWithShape="1">
          <a:blip r:embed="rId3">
            <a:alphaModFix/>
          </a:blip>
          <a:srcRect b="21990" l="8445" r="5019" t="0"/>
          <a:stretch/>
        </p:blipFill>
        <p:spPr>
          <a:xfrm>
            <a:off x="2680400" y="1414950"/>
            <a:ext cx="3968497" cy="2480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7"/>
          <p:cNvPicPr preferRelativeResize="0"/>
          <p:nvPr/>
        </p:nvPicPr>
        <p:blipFill rotWithShape="1">
          <a:blip r:embed="rId4">
            <a:alphaModFix/>
          </a:blip>
          <a:srcRect b="0" l="0" r="13763" t="0"/>
          <a:stretch/>
        </p:blipFill>
        <p:spPr>
          <a:xfrm>
            <a:off x="177650" y="2630950"/>
            <a:ext cx="2560320" cy="2381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7"/>
          <p:cNvPicPr preferRelativeResize="0"/>
          <p:nvPr/>
        </p:nvPicPr>
        <p:blipFill rotWithShape="1">
          <a:blip r:embed="rId5">
            <a:alphaModFix/>
          </a:blip>
          <a:srcRect b="0" l="0" r="13763" t="0"/>
          <a:stretch/>
        </p:blipFill>
        <p:spPr>
          <a:xfrm>
            <a:off x="6328448" y="120613"/>
            <a:ext cx="2560320" cy="2376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7"/>
          <p:cNvPicPr preferRelativeResize="0"/>
          <p:nvPr/>
        </p:nvPicPr>
        <p:blipFill rotWithShape="1">
          <a:blip r:embed="rId6">
            <a:alphaModFix/>
          </a:blip>
          <a:srcRect b="0" l="0" r="13763" t="0"/>
          <a:stretch/>
        </p:blipFill>
        <p:spPr>
          <a:xfrm>
            <a:off x="177649" y="118475"/>
            <a:ext cx="2560320" cy="2381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7"/>
          <p:cNvPicPr preferRelativeResize="0"/>
          <p:nvPr/>
        </p:nvPicPr>
        <p:blipFill rotWithShape="1">
          <a:blip r:embed="rId7">
            <a:alphaModFix/>
          </a:blip>
          <a:srcRect b="0" l="0" r="13763" t="0"/>
          <a:stretch/>
        </p:blipFill>
        <p:spPr>
          <a:xfrm>
            <a:off x="6328448" y="2630950"/>
            <a:ext cx="2560320" cy="23810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4" name="Google Shape;164;p27"/>
          <p:cNvCxnSpPr>
            <a:stCxn id="160" idx="3"/>
          </p:cNvCxnSpPr>
          <p:nvPr/>
        </p:nvCxnSpPr>
        <p:spPr>
          <a:xfrm flipH="1" rot="10800000">
            <a:off x="2737970" y="2656299"/>
            <a:ext cx="1671300" cy="1165200"/>
          </a:xfrm>
          <a:prstGeom prst="straightConnector1">
            <a:avLst/>
          </a:prstGeom>
          <a:noFill/>
          <a:ln cap="flat" cmpd="sng" w="28575">
            <a:solidFill>
              <a:srgbClr val="FFFF00"/>
            </a:solidFill>
            <a:prstDash val="solid"/>
            <a:round/>
            <a:headEnd len="med" w="med" type="none"/>
            <a:tailEnd len="med" w="med" type="stealth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cxnSp>
        <p:nvCxnSpPr>
          <p:cNvPr id="165" name="Google Shape;165;p27"/>
          <p:cNvCxnSpPr>
            <a:stCxn id="162" idx="3"/>
          </p:cNvCxnSpPr>
          <p:nvPr/>
        </p:nvCxnSpPr>
        <p:spPr>
          <a:xfrm>
            <a:off x="2737969" y="1309024"/>
            <a:ext cx="1668300" cy="321000"/>
          </a:xfrm>
          <a:prstGeom prst="straightConnector1">
            <a:avLst/>
          </a:prstGeom>
          <a:noFill/>
          <a:ln cap="flat" cmpd="sng" w="28575">
            <a:solidFill>
              <a:srgbClr val="FFFF00"/>
            </a:solidFill>
            <a:prstDash val="solid"/>
            <a:round/>
            <a:headEnd len="med" w="med" type="none"/>
            <a:tailEnd len="med" w="med" type="stealth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cxnSp>
        <p:nvCxnSpPr>
          <p:cNvPr id="166" name="Google Shape;166;p27"/>
          <p:cNvCxnSpPr>
            <a:stCxn id="161" idx="1"/>
          </p:cNvCxnSpPr>
          <p:nvPr/>
        </p:nvCxnSpPr>
        <p:spPr>
          <a:xfrm flipH="1">
            <a:off x="5414648" y="1309021"/>
            <a:ext cx="913800" cy="1337100"/>
          </a:xfrm>
          <a:prstGeom prst="straightConnector1">
            <a:avLst/>
          </a:prstGeom>
          <a:noFill/>
          <a:ln cap="flat" cmpd="sng" w="28575">
            <a:solidFill>
              <a:srgbClr val="FFFF00"/>
            </a:solidFill>
            <a:prstDash val="solid"/>
            <a:round/>
            <a:headEnd len="med" w="med" type="none"/>
            <a:tailEnd len="med" w="med" type="stealth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cxnSp>
        <p:nvCxnSpPr>
          <p:cNvPr id="167" name="Google Shape;167;p27"/>
          <p:cNvCxnSpPr>
            <a:stCxn id="163" idx="1"/>
          </p:cNvCxnSpPr>
          <p:nvPr/>
        </p:nvCxnSpPr>
        <p:spPr>
          <a:xfrm rot="10800000">
            <a:off x="4942148" y="3444399"/>
            <a:ext cx="1386300" cy="377100"/>
          </a:xfrm>
          <a:prstGeom prst="straightConnector1">
            <a:avLst/>
          </a:prstGeom>
          <a:noFill/>
          <a:ln cap="flat" cmpd="sng" w="28575">
            <a:solidFill>
              <a:srgbClr val="FFFF00"/>
            </a:solidFill>
            <a:prstDash val="solid"/>
            <a:round/>
            <a:headEnd len="med" w="med" type="none"/>
            <a:tailEnd len="med" w="med" type="stealth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pic>
        <p:nvPicPr>
          <p:cNvPr id="168" name="Google Shape;168;p27"/>
          <p:cNvPicPr preferRelativeResize="0"/>
          <p:nvPr/>
        </p:nvPicPr>
        <p:blipFill rotWithShape="1">
          <a:blip r:embed="rId8">
            <a:alphaModFix/>
          </a:blip>
          <a:srcRect b="34051" l="0" r="12982" t="55265"/>
          <a:stretch/>
        </p:blipFill>
        <p:spPr>
          <a:xfrm>
            <a:off x="4876975" y="614175"/>
            <a:ext cx="1386300" cy="469824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69" name="Google Shape;169;p27"/>
          <p:cNvPicPr preferRelativeResize="0"/>
          <p:nvPr/>
        </p:nvPicPr>
        <p:blipFill rotWithShape="1">
          <a:blip r:embed="rId8">
            <a:alphaModFix/>
          </a:blip>
          <a:srcRect b="83159" l="0" r="0" t="0"/>
          <a:stretch/>
        </p:blipFill>
        <p:spPr>
          <a:xfrm>
            <a:off x="2816075" y="4196787"/>
            <a:ext cx="1593200" cy="740625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70" name="Google Shape;170;p27"/>
          <p:cNvPicPr preferRelativeResize="0"/>
          <p:nvPr/>
        </p:nvPicPr>
        <p:blipFill rotWithShape="1">
          <a:blip r:embed="rId8">
            <a:alphaModFix/>
          </a:blip>
          <a:srcRect b="46138" l="0" r="0" t="40553"/>
          <a:stretch/>
        </p:blipFill>
        <p:spPr>
          <a:xfrm>
            <a:off x="4670075" y="4274487"/>
            <a:ext cx="1593200" cy="58525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71" name="Google Shape;171;p27"/>
          <p:cNvPicPr preferRelativeResize="0"/>
          <p:nvPr/>
        </p:nvPicPr>
        <p:blipFill rotWithShape="1">
          <a:blip r:embed="rId8">
            <a:alphaModFix/>
          </a:blip>
          <a:srcRect b="71909" l="0" r="0" t="18344"/>
          <a:stretch/>
        </p:blipFill>
        <p:spPr>
          <a:xfrm>
            <a:off x="2816075" y="634776"/>
            <a:ext cx="1593200" cy="428626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72" name="Google Shape;172;p27"/>
          <p:cNvPicPr preferRelativeResize="0"/>
          <p:nvPr/>
        </p:nvPicPr>
        <p:blipFill rotWithShape="1">
          <a:blip r:embed="rId5">
            <a:alphaModFix/>
          </a:blip>
          <a:srcRect b="14217" l="42817" r="42644" t="61158"/>
          <a:stretch/>
        </p:blipFill>
        <p:spPr>
          <a:xfrm>
            <a:off x="6579400" y="305225"/>
            <a:ext cx="859390" cy="11652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73" name="Google Shape;173;p27"/>
          <p:cNvSpPr/>
          <p:nvPr/>
        </p:nvSpPr>
        <p:spPr>
          <a:xfrm>
            <a:off x="7591425" y="1595450"/>
            <a:ext cx="419100" cy="610800"/>
          </a:xfrm>
          <a:prstGeom prst="rect">
            <a:avLst/>
          </a:prstGeom>
          <a:solidFill>
            <a:srgbClr val="FFFF00">
              <a:alpha val="525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2_Office Theme">
  <a:themeElements>
    <a:clrScheme name="Custom 3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A5A5A5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