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30"/>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embeddedFontLst>
    <p:embeddedFont>
      <p:font typeface="Calibri" panose="020F0502020204030204" pitchFamily="34" charset="0"/>
      <p:regular r:id="rId31"/>
      <p:bold r:id="rId32"/>
      <p:italic r:id="rId33"/>
      <p:boldItalic r:id="rId34"/>
    </p:embeddedFont>
    <p:embeddedFont>
      <p:font typeface="Open Sans SemiBold" panose="020B0604020202020204" charset="0"/>
      <p:regular r:id="rId35"/>
      <p:bold r:id="rId36"/>
      <p:italic r:id="rId37"/>
      <p:boldItalic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4+4Gwb845cSg0UuxUyY2GbbgAI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4b9645ac4_2_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g74b9645ac4_2_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problems: we were working on this ingest as we were transitioning from AWIPS to AWIPS-II.  The only system that could ingest the data was in the corner of the office and it was being upgrade sometimes as often as every two weeks.  That meant rebuilding the ingest and display every two weeks.  I was competing for time as well between normal severe weather operations, training, forecasts, etc.  We also didn’t know what the final product would look like either…remember the first Raytheon attempt?</a:t>
            </a:r>
            <a:endParaRPr/>
          </a:p>
        </p:txBody>
      </p:sp>
      <p:sp>
        <p:nvSpPr>
          <p:cNvPr id="252" name="Google Shape;25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the data finally did arrive! This is the first image we did get after we successfully implemented the TOWR-S rpm package.  And then our weather shut down</a:t>
            </a:r>
            <a:endParaRPr/>
          </a:p>
        </p:txBody>
      </p:sp>
      <p:sp>
        <p:nvSpPr>
          <p:cNvPr id="261" name="Google Shape;2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One main issue was how to display the data.  Screen “real estate” may not seem limited but it is; we can’t have too many windows open with lots of data or the system becomes unstable.  How do we best display the data? Overlays, stand-alone, time match to what?  Users in our office had more questions and were generally unwilling to use the GLM data at first.</a:t>
            </a:r>
            <a:endParaRPr/>
          </a:p>
        </p:txBody>
      </p:sp>
      <p:sp>
        <p:nvSpPr>
          <p:cNvPr id="283" name="Google Shape;28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also a lot of things to look at and often-times need to be viewed post-event.  Archiving becomes an issue because of the amount of data that we have and how selective we need to archive.  I got in trouble with our ESA and ITO because I had 2.5 GB worth of imagery, loops, and examples of mostly GLM cases to remind me of what I’m looking at!!</a:t>
            </a:r>
            <a:endParaRPr/>
          </a:p>
        </p:txBody>
      </p:sp>
      <p:sp>
        <p:nvSpPr>
          <p:cNvPr id="308" name="Google Shape;3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Just look at all the examples I’ve pulled off!  Almost all of these cases I have pulled off have been used to teach, have been used in operations, or are of events outside of our forecast area that I can use to help train others.</a:t>
            </a:r>
            <a:endParaRPr/>
          </a:p>
        </p:txBody>
      </p:sp>
      <p:sp>
        <p:nvSpPr>
          <p:cNvPr id="316" name="Google Shape;316;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an operations to research case; this was right after the GLM data started flowing in the evaluation phase.  We had a storm pop up north of our office that was producing a LOT of lightning and we took video of this while comparing it to the LMA.  Turns out that we caught this CG flash out the north side of the storm and Dr. Bruning went back and found that it did not show up in the GLM data.</a:t>
            </a:r>
            <a:endParaRPr/>
          </a:p>
        </p:txBody>
      </p:sp>
      <p:sp>
        <p:nvSpPr>
          <p:cNvPr id="324" name="Google Shape;32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74b9645ac4_2_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74b9645ac4_2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was a good case for us because it gave many forecasters the chance to see the transition of cellular convection into a weak line.  Flash area transitioned to </a:t>
            </a:r>
            <a:endParaRPr/>
          </a:p>
        </p:txBody>
      </p:sp>
      <p:sp>
        <p:nvSpPr>
          <p:cNvPr id="346" name="Google Shape;3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74b9645ac4_2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74b9645ac4_2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74b9645ac4_2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this to say that we are lucky to have the opportunity to work closely with many research partners working on/with the GLM so my take on things may not be representative of other offices in the NWS!</a:t>
            </a:r>
            <a:endParaRPr/>
          </a:p>
        </p:txBody>
      </p:sp>
      <p:sp>
        <p:nvSpPr>
          <p:cNvPr id="219" name="Google Shape;21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West Texas LMA arrived in 2012 and WFO Lubbock was asked by Eric Bruning if we wanted access to the data.  We said yes and this started the learning process.  This is a case of a QLCS tornado from 2012 that may have produced a brief tornado west of Lubbock near Reese Center,</a:t>
            </a:r>
            <a:endParaRPr/>
          </a:p>
        </p:txBody>
      </p:sp>
      <p:sp>
        <p:nvSpPr>
          <p:cNvPr id="227" name="Google Shape;22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From there as Dr. Bruning’s research continue to mature, we started trying to get data into AWIPS for operational use.  The first case was all the processing to do Flash Extent Density, Flash Initiation Density, and as shown here, Flash Area.</a:t>
            </a:r>
            <a:endParaRPr/>
          </a:p>
        </p:txBody>
      </p:sp>
      <p:sp>
        <p:nvSpPr>
          <p:cNvPr id="235" name="Google Shape;2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Finally by 2015, we had the data flowing into AWIPS.  Kind of.  Here is a case of storms east of Lubbock on the edge of the West Texas LMA domain that were processed at NSSL, sent through Southern Region, and back to our system in Lubbock.  A roundabout way of getting the data in but it worked.  For a little while…</a:t>
            </a:r>
            <a:endParaRPr/>
          </a:p>
        </p:txBody>
      </p:sp>
      <p:sp>
        <p:nvSpPr>
          <p:cNvPr id="244" name="Google Shape;24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7086600" y="6481677"/>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r>
              <a:rPr lang="en-US"/>
              <a:t> of x</a:t>
            </a:r>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g74b9645ac4_2_6"/>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74b9645ac4_2_6"/>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74b9645ac4_2_6"/>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g74b9645ac4_2_6"/>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Only Layout">
  <p:cSld name="Text-Only Layout">
    <p:spTree>
      <p:nvGrpSpPr>
        <p:cNvPr id="1" name="Shape 95"/>
        <p:cNvGrpSpPr/>
        <p:nvPr/>
      </p:nvGrpSpPr>
      <p:grpSpPr>
        <a:xfrm>
          <a:off x="0" y="0"/>
          <a:ext cx="0" cy="0"/>
          <a:chOff x="0" y="0"/>
          <a:chExt cx="0" cy="0"/>
        </a:xfrm>
      </p:grpSpPr>
      <p:sp>
        <p:nvSpPr>
          <p:cNvPr id="96" name="Google Shape;96;g74b9645ac4_2_1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g74b9645ac4_2_11"/>
          <p:cNvSpPr txBox="1">
            <a:spLocks noGrp="1"/>
          </p:cNvSpPr>
          <p:nvPr>
            <p:ph type="body" idx="1"/>
          </p:nvPr>
        </p:nvSpPr>
        <p:spPr>
          <a:xfrm>
            <a:off x="457200" y="1600200"/>
            <a:ext cx="8229600" cy="498348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228600" algn="l">
              <a:lnSpc>
                <a:spcPct val="100000"/>
              </a:lnSpc>
              <a:spcBef>
                <a:spcPts val="300"/>
              </a:spcBef>
              <a:spcAft>
                <a:spcPts val="0"/>
              </a:spcAft>
              <a:buClr>
                <a:schemeClr val="dk1"/>
              </a:buClr>
              <a:buSzPts val="1500"/>
              <a:buNone/>
              <a:defRPr/>
            </a:lvl4pPr>
            <a:lvl5pPr marL="2286000" lvl="4" indent="-228600" algn="l">
              <a:lnSpc>
                <a:spcPct val="100000"/>
              </a:lnSpc>
              <a:spcBef>
                <a:spcPts val="300"/>
              </a:spcBef>
              <a:spcAft>
                <a:spcPts val="0"/>
              </a:spcAft>
              <a:buClr>
                <a:schemeClr val="dk1"/>
              </a:buClr>
              <a:buSzPts val="15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g74b9645ac4_2_11"/>
          <p:cNvSpPr txBox="1">
            <a:spLocks noGrp="1"/>
          </p:cNvSpPr>
          <p:nvPr>
            <p:ph type="sldNum" idx="12"/>
          </p:nvPr>
        </p:nvSpPr>
        <p:spPr>
          <a:xfrm>
            <a:off x="8153400" y="6356351"/>
            <a:ext cx="533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500"/>
              <a:buFont typeface="Arial"/>
              <a:buNone/>
              <a:defRPr sz="15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g74b9645ac4_2_15"/>
          <p:cNvSpPr txBox="1">
            <a:spLocks noGrp="1"/>
          </p:cNvSpPr>
          <p:nvPr>
            <p:ph type="ctrTitle"/>
          </p:nvPr>
        </p:nvSpPr>
        <p:spPr>
          <a:xfrm>
            <a:off x="685800" y="2130426"/>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74b9645ac4_2_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480"/>
              </a:spcBef>
              <a:spcAft>
                <a:spcPts val="0"/>
              </a:spcAft>
              <a:buClr>
                <a:srgbClr val="888888"/>
              </a:buClr>
              <a:buSzPts val="2400"/>
              <a:buNone/>
              <a:defRPr>
                <a:solidFill>
                  <a:srgbClr val="888888"/>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sp>
        <p:nvSpPr>
          <p:cNvPr id="102" name="Google Shape;102;g74b9645ac4_2_15"/>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g74b9645ac4_2_15"/>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74b9645ac4_2_15"/>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g74b9645ac4_2_2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74b9645ac4_2_21"/>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g74b9645ac4_2_21"/>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g74b9645ac4_2_21"/>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74b9645ac4_2_2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g74b9645ac4_2_27"/>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3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74b9645ac4_2_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00"/>
              </a:spcBef>
              <a:spcAft>
                <a:spcPts val="0"/>
              </a:spcAft>
              <a:buClr>
                <a:srgbClr val="888888"/>
              </a:buClr>
              <a:buSzPts val="1500"/>
              <a:buNone/>
              <a:defRPr sz="1500">
                <a:solidFill>
                  <a:srgbClr val="888888"/>
                </a:solidFill>
              </a:defRPr>
            </a:lvl1pPr>
            <a:lvl2pPr marL="914400" lvl="1" indent="-228600" algn="l">
              <a:lnSpc>
                <a:spcPct val="100000"/>
              </a:lnSpc>
              <a:spcBef>
                <a:spcPts val="270"/>
              </a:spcBef>
              <a:spcAft>
                <a:spcPts val="0"/>
              </a:spcAft>
              <a:buClr>
                <a:srgbClr val="888888"/>
              </a:buClr>
              <a:buSzPts val="1350"/>
              <a:buNone/>
              <a:defRPr sz="1350">
                <a:solidFill>
                  <a:srgbClr val="888888"/>
                </a:solidFill>
              </a:defRPr>
            </a:lvl2pPr>
            <a:lvl3pPr marL="1371600" lvl="2" indent="-228600" algn="l">
              <a:lnSpc>
                <a:spcPct val="100000"/>
              </a:lnSpc>
              <a:spcBef>
                <a:spcPts val="240"/>
              </a:spcBef>
              <a:spcAft>
                <a:spcPts val="0"/>
              </a:spcAft>
              <a:buClr>
                <a:srgbClr val="888888"/>
              </a:buClr>
              <a:buSzPts val="1200"/>
              <a:buNone/>
              <a:defRPr sz="1200">
                <a:solidFill>
                  <a:srgbClr val="888888"/>
                </a:solidFill>
              </a:defRPr>
            </a:lvl3pPr>
            <a:lvl4pPr marL="1828800" lvl="3" indent="-228600" algn="l">
              <a:lnSpc>
                <a:spcPct val="100000"/>
              </a:lnSpc>
              <a:spcBef>
                <a:spcPts val="210"/>
              </a:spcBef>
              <a:spcAft>
                <a:spcPts val="0"/>
              </a:spcAft>
              <a:buClr>
                <a:srgbClr val="888888"/>
              </a:buClr>
              <a:buSzPts val="1050"/>
              <a:buNone/>
              <a:defRPr sz="1050">
                <a:solidFill>
                  <a:srgbClr val="888888"/>
                </a:solidFill>
              </a:defRPr>
            </a:lvl4pPr>
            <a:lvl5pPr marL="2286000" lvl="4" indent="-228600" algn="l">
              <a:lnSpc>
                <a:spcPct val="100000"/>
              </a:lnSpc>
              <a:spcBef>
                <a:spcPts val="210"/>
              </a:spcBef>
              <a:spcAft>
                <a:spcPts val="0"/>
              </a:spcAft>
              <a:buClr>
                <a:srgbClr val="888888"/>
              </a:buClr>
              <a:buSzPts val="1050"/>
              <a:buNone/>
              <a:defRPr sz="1050">
                <a:solidFill>
                  <a:srgbClr val="888888"/>
                </a:solidFill>
              </a:defRPr>
            </a:lvl5pPr>
            <a:lvl6pPr marL="2743200" lvl="5" indent="-228600" algn="l">
              <a:lnSpc>
                <a:spcPct val="100000"/>
              </a:lnSpc>
              <a:spcBef>
                <a:spcPts val="210"/>
              </a:spcBef>
              <a:spcAft>
                <a:spcPts val="0"/>
              </a:spcAft>
              <a:buClr>
                <a:srgbClr val="888888"/>
              </a:buClr>
              <a:buSzPts val="1050"/>
              <a:buNone/>
              <a:defRPr sz="1050">
                <a:solidFill>
                  <a:srgbClr val="888888"/>
                </a:solidFill>
              </a:defRPr>
            </a:lvl6pPr>
            <a:lvl7pPr marL="3200400" lvl="6" indent="-228600" algn="l">
              <a:lnSpc>
                <a:spcPct val="100000"/>
              </a:lnSpc>
              <a:spcBef>
                <a:spcPts val="210"/>
              </a:spcBef>
              <a:spcAft>
                <a:spcPts val="0"/>
              </a:spcAft>
              <a:buClr>
                <a:srgbClr val="888888"/>
              </a:buClr>
              <a:buSzPts val="1050"/>
              <a:buNone/>
              <a:defRPr sz="1050">
                <a:solidFill>
                  <a:srgbClr val="888888"/>
                </a:solidFill>
              </a:defRPr>
            </a:lvl7pPr>
            <a:lvl8pPr marL="3657600" lvl="7" indent="-228600" algn="l">
              <a:lnSpc>
                <a:spcPct val="100000"/>
              </a:lnSpc>
              <a:spcBef>
                <a:spcPts val="210"/>
              </a:spcBef>
              <a:spcAft>
                <a:spcPts val="0"/>
              </a:spcAft>
              <a:buClr>
                <a:srgbClr val="888888"/>
              </a:buClr>
              <a:buSzPts val="1050"/>
              <a:buNone/>
              <a:defRPr sz="1050">
                <a:solidFill>
                  <a:srgbClr val="888888"/>
                </a:solidFill>
              </a:defRPr>
            </a:lvl8pPr>
            <a:lvl9pPr marL="4114800" lvl="8" indent="-228600" algn="l">
              <a:lnSpc>
                <a:spcPct val="100000"/>
              </a:lnSpc>
              <a:spcBef>
                <a:spcPts val="210"/>
              </a:spcBef>
              <a:spcAft>
                <a:spcPts val="0"/>
              </a:spcAft>
              <a:buClr>
                <a:srgbClr val="888888"/>
              </a:buClr>
              <a:buSzPts val="1050"/>
              <a:buNone/>
              <a:defRPr sz="1050">
                <a:solidFill>
                  <a:srgbClr val="888888"/>
                </a:solidFill>
              </a:defRPr>
            </a:lvl9pPr>
          </a:lstStyle>
          <a:p>
            <a:endParaRPr/>
          </a:p>
        </p:txBody>
      </p:sp>
      <p:sp>
        <p:nvSpPr>
          <p:cNvPr id="114" name="Google Shape;114;g74b9645ac4_2_27"/>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g74b9645ac4_2_27"/>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74b9645ac4_2_27"/>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g74b9645ac4_2_33"/>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74b9645ac4_2_33"/>
          <p:cNvSpPr txBox="1">
            <a:spLocks noGrp="1"/>
          </p:cNvSpPr>
          <p:nvPr>
            <p:ph type="body" idx="1"/>
          </p:nvPr>
        </p:nvSpPr>
        <p:spPr>
          <a:xfrm>
            <a:off x="457200" y="1600201"/>
            <a:ext cx="4038600" cy="4525963"/>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420"/>
              </a:spcBef>
              <a:spcAft>
                <a:spcPts val="0"/>
              </a:spcAft>
              <a:buClr>
                <a:schemeClr val="dk1"/>
              </a:buClr>
              <a:buSzPts val="2100"/>
              <a:buChar char="•"/>
              <a:defRPr sz="21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4325" algn="l">
              <a:lnSpc>
                <a:spcPct val="100000"/>
              </a:lnSpc>
              <a:spcBef>
                <a:spcPts val="270"/>
              </a:spcBef>
              <a:spcAft>
                <a:spcPts val="0"/>
              </a:spcAft>
              <a:buClr>
                <a:schemeClr val="dk1"/>
              </a:buClr>
              <a:buSzPts val="1350"/>
              <a:buChar char="–"/>
              <a:defRPr sz="1350"/>
            </a:lvl4pPr>
            <a:lvl5pPr marL="2286000" lvl="4" indent="-314325" algn="l">
              <a:lnSpc>
                <a:spcPct val="100000"/>
              </a:lnSpc>
              <a:spcBef>
                <a:spcPts val="27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120" name="Google Shape;120;g74b9645ac4_2_33"/>
          <p:cNvSpPr txBox="1">
            <a:spLocks noGrp="1"/>
          </p:cNvSpPr>
          <p:nvPr>
            <p:ph type="body" idx="2"/>
          </p:nvPr>
        </p:nvSpPr>
        <p:spPr>
          <a:xfrm>
            <a:off x="4648200" y="1600201"/>
            <a:ext cx="4038600" cy="4525963"/>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420"/>
              </a:spcBef>
              <a:spcAft>
                <a:spcPts val="0"/>
              </a:spcAft>
              <a:buClr>
                <a:schemeClr val="dk1"/>
              </a:buClr>
              <a:buSzPts val="2100"/>
              <a:buChar char="•"/>
              <a:defRPr sz="2100"/>
            </a:lvl1pPr>
            <a:lvl2pPr marL="914400" lvl="1" indent="-342900" algn="l">
              <a:lnSpc>
                <a:spcPct val="100000"/>
              </a:lnSpc>
              <a:spcBef>
                <a:spcPts val="360"/>
              </a:spcBef>
              <a:spcAft>
                <a:spcPts val="0"/>
              </a:spcAft>
              <a:buClr>
                <a:schemeClr val="dk1"/>
              </a:buClr>
              <a:buSzPts val="1800"/>
              <a:buChar char="–"/>
              <a:defRPr sz="1800"/>
            </a:lvl2pPr>
            <a:lvl3pPr marL="1371600" lvl="2" indent="-323850" algn="l">
              <a:lnSpc>
                <a:spcPct val="100000"/>
              </a:lnSpc>
              <a:spcBef>
                <a:spcPts val="300"/>
              </a:spcBef>
              <a:spcAft>
                <a:spcPts val="0"/>
              </a:spcAft>
              <a:buClr>
                <a:schemeClr val="dk1"/>
              </a:buClr>
              <a:buSzPts val="1500"/>
              <a:buChar char="•"/>
              <a:defRPr sz="1500"/>
            </a:lvl3pPr>
            <a:lvl4pPr marL="1828800" lvl="3" indent="-314325" algn="l">
              <a:lnSpc>
                <a:spcPct val="100000"/>
              </a:lnSpc>
              <a:spcBef>
                <a:spcPts val="270"/>
              </a:spcBef>
              <a:spcAft>
                <a:spcPts val="0"/>
              </a:spcAft>
              <a:buClr>
                <a:schemeClr val="dk1"/>
              </a:buClr>
              <a:buSzPts val="1350"/>
              <a:buChar char="–"/>
              <a:defRPr sz="1350"/>
            </a:lvl4pPr>
            <a:lvl5pPr marL="2286000" lvl="4" indent="-314325" algn="l">
              <a:lnSpc>
                <a:spcPct val="100000"/>
              </a:lnSpc>
              <a:spcBef>
                <a:spcPts val="270"/>
              </a:spcBef>
              <a:spcAft>
                <a:spcPts val="0"/>
              </a:spcAft>
              <a:buClr>
                <a:schemeClr val="dk1"/>
              </a:buClr>
              <a:buSzPts val="1350"/>
              <a:buChar char="»"/>
              <a:defRPr sz="1350"/>
            </a:lvl5pPr>
            <a:lvl6pPr marL="2743200" lvl="5" indent="-314325" algn="l">
              <a:lnSpc>
                <a:spcPct val="100000"/>
              </a:lnSpc>
              <a:spcBef>
                <a:spcPts val="270"/>
              </a:spcBef>
              <a:spcAft>
                <a:spcPts val="0"/>
              </a:spcAft>
              <a:buClr>
                <a:schemeClr val="dk1"/>
              </a:buClr>
              <a:buSzPts val="1350"/>
              <a:buChar char="•"/>
              <a:defRPr sz="1350"/>
            </a:lvl6pPr>
            <a:lvl7pPr marL="3200400" lvl="6" indent="-314325" algn="l">
              <a:lnSpc>
                <a:spcPct val="100000"/>
              </a:lnSpc>
              <a:spcBef>
                <a:spcPts val="270"/>
              </a:spcBef>
              <a:spcAft>
                <a:spcPts val="0"/>
              </a:spcAft>
              <a:buClr>
                <a:schemeClr val="dk1"/>
              </a:buClr>
              <a:buSzPts val="1350"/>
              <a:buChar char="•"/>
              <a:defRPr sz="1350"/>
            </a:lvl7pPr>
            <a:lvl8pPr marL="3657600" lvl="7" indent="-314325" algn="l">
              <a:lnSpc>
                <a:spcPct val="100000"/>
              </a:lnSpc>
              <a:spcBef>
                <a:spcPts val="270"/>
              </a:spcBef>
              <a:spcAft>
                <a:spcPts val="0"/>
              </a:spcAft>
              <a:buClr>
                <a:schemeClr val="dk1"/>
              </a:buClr>
              <a:buSzPts val="1350"/>
              <a:buChar char="•"/>
              <a:defRPr sz="1350"/>
            </a:lvl8pPr>
            <a:lvl9pPr marL="4114800" lvl="8" indent="-314325" algn="l">
              <a:lnSpc>
                <a:spcPct val="100000"/>
              </a:lnSpc>
              <a:spcBef>
                <a:spcPts val="270"/>
              </a:spcBef>
              <a:spcAft>
                <a:spcPts val="0"/>
              </a:spcAft>
              <a:buClr>
                <a:schemeClr val="dk1"/>
              </a:buClr>
              <a:buSzPts val="1350"/>
              <a:buChar char="•"/>
              <a:defRPr sz="1350"/>
            </a:lvl9pPr>
          </a:lstStyle>
          <a:p>
            <a:endParaRPr/>
          </a:p>
        </p:txBody>
      </p:sp>
      <p:sp>
        <p:nvSpPr>
          <p:cNvPr id="121" name="Google Shape;121;g74b9645ac4_2_33"/>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74b9645ac4_2_33"/>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g74b9645ac4_2_33"/>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g74b9645ac4_2_4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3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74b9645ac4_2_40"/>
          <p:cNvSpPr txBox="1">
            <a:spLocks noGrp="1"/>
          </p:cNvSpPr>
          <p:nvPr>
            <p:ph type="body" idx="1"/>
          </p:nvPr>
        </p:nvSpPr>
        <p:spPr>
          <a:xfrm>
            <a:off x="457200" y="1535113"/>
            <a:ext cx="4040188" cy="63976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127" name="Google Shape;127;g74b9645ac4_2_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4325" algn="l">
              <a:lnSpc>
                <a:spcPct val="100000"/>
              </a:lnSpc>
              <a:spcBef>
                <a:spcPts val="270"/>
              </a:spcBef>
              <a:spcAft>
                <a:spcPts val="0"/>
              </a:spcAft>
              <a:buClr>
                <a:schemeClr val="dk1"/>
              </a:buClr>
              <a:buSzPts val="1350"/>
              <a:buChar char="•"/>
              <a:defRPr sz="135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128" name="Google Shape;128;g74b9645ac4_2_40"/>
          <p:cNvSpPr txBox="1">
            <a:spLocks noGrp="1"/>
          </p:cNvSpPr>
          <p:nvPr>
            <p:ph type="body" idx="3"/>
          </p:nvPr>
        </p:nvSpPr>
        <p:spPr>
          <a:xfrm>
            <a:off x="4645027" y="1535113"/>
            <a:ext cx="4041775" cy="63976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60"/>
              </a:spcBef>
              <a:spcAft>
                <a:spcPts val="0"/>
              </a:spcAft>
              <a:buClr>
                <a:schemeClr val="dk1"/>
              </a:buClr>
              <a:buSzPts val="1800"/>
              <a:buNone/>
              <a:defRPr sz="1800" b="1"/>
            </a:lvl1pPr>
            <a:lvl2pPr marL="914400" lvl="1" indent="-228600" algn="l">
              <a:lnSpc>
                <a:spcPct val="100000"/>
              </a:lnSpc>
              <a:spcBef>
                <a:spcPts val="300"/>
              </a:spcBef>
              <a:spcAft>
                <a:spcPts val="0"/>
              </a:spcAft>
              <a:buClr>
                <a:schemeClr val="dk1"/>
              </a:buClr>
              <a:buSzPts val="1500"/>
              <a:buNone/>
              <a:defRPr sz="1500" b="1"/>
            </a:lvl2pPr>
            <a:lvl3pPr marL="1371600" lvl="2" indent="-228600" algn="l">
              <a:lnSpc>
                <a:spcPct val="100000"/>
              </a:lnSpc>
              <a:spcBef>
                <a:spcPts val="270"/>
              </a:spcBef>
              <a:spcAft>
                <a:spcPts val="0"/>
              </a:spcAft>
              <a:buClr>
                <a:schemeClr val="dk1"/>
              </a:buClr>
              <a:buSzPts val="1350"/>
              <a:buNone/>
              <a:defRPr sz="1350" b="1"/>
            </a:lvl3pPr>
            <a:lvl4pPr marL="1828800" lvl="3" indent="-228600" algn="l">
              <a:lnSpc>
                <a:spcPct val="100000"/>
              </a:lnSpc>
              <a:spcBef>
                <a:spcPts val="240"/>
              </a:spcBef>
              <a:spcAft>
                <a:spcPts val="0"/>
              </a:spcAft>
              <a:buClr>
                <a:schemeClr val="dk1"/>
              </a:buClr>
              <a:buSzPts val="1200"/>
              <a:buNone/>
              <a:defRPr sz="1200" b="1"/>
            </a:lvl4pPr>
            <a:lvl5pPr marL="2286000" lvl="4" indent="-228600" algn="l">
              <a:lnSpc>
                <a:spcPct val="100000"/>
              </a:lnSpc>
              <a:spcBef>
                <a:spcPts val="240"/>
              </a:spcBef>
              <a:spcAft>
                <a:spcPts val="0"/>
              </a:spcAft>
              <a:buClr>
                <a:schemeClr val="dk1"/>
              </a:buClr>
              <a:buSzPts val="1200"/>
              <a:buNone/>
              <a:defRPr sz="1200" b="1"/>
            </a:lvl5pPr>
            <a:lvl6pPr marL="2743200" lvl="5" indent="-228600" algn="l">
              <a:lnSpc>
                <a:spcPct val="100000"/>
              </a:lnSpc>
              <a:spcBef>
                <a:spcPts val="240"/>
              </a:spcBef>
              <a:spcAft>
                <a:spcPts val="0"/>
              </a:spcAft>
              <a:buClr>
                <a:schemeClr val="dk1"/>
              </a:buClr>
              <a:buSzPts val="1200"/>
              <a:buNone/>
              <a:defRPr sz="1200" b="1"/>
            </a:lvl6pPr>
            <a:lvl7pPr marL="3200400" lvl="6" indent="-228600" algn="l">
              <a:lnSpc>
                <a:spcPct val="100000"/>
              </a:lnSpc>
              <a:spcBef>
                <a:spcPts val="240"/>
              </a:spcBef>
              <a:spcAft>
                <a:spcPts val="0"/>
              </a:spcAft>
              <a:buClr>
                <a:schemeClr val="dk1"/>
              </a:buClr>
              <a:buSzPts val="1200"/>
              <a:buNone/>
              <a:defRPr sz="1200" b="1"/>
            </a:lvl7pPr>
            <a:lvl8pPr marL="3657600" lvl="7" indent="-228600" algn="l">
              <a:lnSpc>
                <a:spcPct val="100000"/>
              </a:lnSpc>
              <a:spcBef>
                <a:spcPts val="240"/>
              </a:spcBef>
              <a:spcAft>
                <a:spcPts val="0"/>
              </a:spcAft>
              <a:buClr>
                <a:schemeClr val="dk1"/>
              </a:buClr>
              <a:buSzPts val="1200"/>
              <a:buNone/>
              <a:defRPr sz="1200" b="1"/>
            </a:lvl8pPr>
            <a:lvl9pPr marL="4114800" lvl="8" indent="-228600" algn="l">
              <a:lnSpc>
                <a:spcPct val="100000"/>
              </a:lnSpc>
              <a:spcBef>
                <a:spcPts val="240"/>
              </a:spcBef>
              <a:spcAft>
                <a:spcPts val="0"/>
              </a:spcAft>
              <a:buClr>
                <a:schemeClr val="dk1"/>
              </a:buClr>
              <a:buSzPts val="1200"/>
              <a:buNone/>
              <a:defRPr sz="1200" b="1"/>
            </a:lvl9pPr>
          </a:lstStyle>
          <a:p>
            <a:endParaRPr/>
          </a:p>
        </p:txBody>
      </p:sp>
      <p:sp>
        <p:nvSpPr>
          <p:cNvPr id="129" name="Google Shape;129;g74b9645ac4_2_40"/>
          <p:cNvSpPr txBox="1">
            <a:spLocks noGrp="1"/>
          </p:cNvSpPr>
          <p:nvPr>
            <p:ph type="body" idx="4"/>
          </p:nvPr>
        </p:nvSpPr>
        <p:spPr>
          <a:xfrm>
            <a:off x="4645027"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sz="1800"/>
            </a:lvl1pPr>
            <a:lvl2pPr marL="914400" lvl="1" indent="-323850" algn="l">
              <a:lnSpc>
                <a:spcPct val="100000"/>
              </a:lnSpc>
              <a:spcBef>
                <a:spcPts val="300"/>
              </a:spcBef>
              <a:spcAft>
                <a:spcPts val="0"/>
              </a:spcAft>
              <a:buClr>
                <a:schemeClr val="dk1"/>
              </a:buClr>
              <a:buSzPts val="1500"/>
              <a:buChar char="–"/>
              <a:defRPr sz="1500"/>
            </a:lvl2pPr>
            <a:lvl3pPr marL="1371600" lvl="2" indent="-314325" algn="l">
              <a:lnSpc>
                <a:spcPct val="100000"/>
              </a:lnSpc>
              <a:spcBef>
                <a:spcPts val="270"/>
              </a:spcBef>
              <a:spcAft>
                <a:spcPts val="0"/>
              </a:spcAft>
              <a:buClr>
                <a:schemeClr val="dk1"/>
              </a:buClr>
              <a:buSzPts val="1350"/>
              <a:buChar char="•"/>
              <a:defRPr sz="1350"/>
            </a:lvl3pPr>
            <a:lvl4pPr marL="1828800" lvl="3" indent="-304800" algn="l">
              <a:lnSpc>
                <a:spcPct val="100000"/>
              </a:lnSpc>
              <a:spcBef>
                <a:spcPts val="240"/>
              </a:spcBef>
              <a:spcAft>
                <a:spcPts val="0"/>
              </a:spcAft>
              <a:buClr>
                <a:schemeClr val="dk1"/>
              </a:buClr>
              <a:buSzPts val="1200"/>
              <a:buChar char="–"/>
              <a:defRPr sz="1200"/>
            </a:lvl4pPr>
            <a:lvl5pPr marL="2286000" lvl="4" indent="-304800" algn="l">
              <a:lnSpc>
                <a:spcPct val="100000"/>
              </a:lnSpc>
              <a:spcBef>
                <a:spcPts val="240"/>
              </a:spcBef>
              <a:spcAft>
                <a:spcPts val="0"/>
              </a:spcAft>
              <a:buClr>
                <a:schemeClr val="dk1"/>
              </a:buClr>
              <a:buSzPts val="1200"/>
              <a:buChar char="»"/>
              <a:defRPr sz="1200"/>
            </a:lvl5pPr>
            <a:lvl6pPr marL="2743200" lvl="5" indent="-304800" algn="l">
              <a:lnSpc>
                <a:spcPct val="100000"/>
              </a:lnSpc>
              <a:spcBef>
                <a:spcPts val="240"/>
              </a:spcBef>
              <a:spcAft>
                <a:spcPts val="0"/>
              </a:spcAft>
              <a:buClr>
                <a:schemeClr val="dk1"/>
              </a:buClr>
              <a:buSzPts val="1200"/>
              <a:buChar char="•"/>
              <a:defRPr sz="1200"/>
            </a:lvl6pPr>
            <a:lvl7pPr marL="3200400" lvl="6" indent="-304800" algn="l">
              <a:lnSpc>
                <a:spcPct val="100000"/>
              </a:lnSpc>
              <a:spcBef>
                <a:spcPts val="240"/>
              </a:spcBef>
              <a:spcAft>
                <a:spcPts val="0"/>
              </a:spcAft>
              <a:buClr>
                <a:schemeClr val="dk1"/>
              </a:buClr>
              <a:buSzPts val="1200"/>
              <a:buChar char="•"/>
              <a:defRPr sz="1200"/>
            </a:lvl7pPr>
            <a:lvl8pPr marL="3657600" lvl="7" indent="-304800" algn="l">
              <a:lnSpc>
                <a:spcPct val="100000"/>
              </a:lnSpc>
              <a:spcBef>
                <a:spcPts val="240"/>
              </a:spcBef>
              <a:spcAft>
                <a:spcPts val="0"/>
              </a:spcAft>
              <a:buClr>
                <a:schemeClr val="dk1"/>
              </a:buClr>
              <a:buSzPts val="1200"/>
              <a:buChar char="•"/>
              <a:defRPr sz="1200"/>
            </a:lvl8pPr>
            <a:lvl9pPr marL="4114800" lvl="8" indent="-304800" algn="l">
              <a:lnSpc>
                <a:spcPct val="100000"/>
              </a:lnSpc>
              <a:spcBef>
                <a:spcPts val="240"/>
              </a:spcBef>
              <a:spcAft>
                <a:spcPts val="0"/>
              </a:spcAft>
              <a:buClr>
                <a:schemeClr val="dk1"/>
              </a:buClr>
              <a:buSzPts val="1200"/>
              <a:buChar char="•"/>
              <a:defRPr sz="1200"/>
            </a:lvl9pPr>
          </a:lstStyle>
          <a:p>
            <a:endParaRPr/>
          </a:p>
        </p:txBody>
      </p:sp>
      <p:sp>
        <p:nvSpPr>
          <p:cNvPr id="130" name="Google Shape;130;g74b9645ac4_2_4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74b9645ac4_2_4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74b9645ac4_2_4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
        <p:cNvGrpSpPr/>
        <p:nvPr/>
      </p:nvGrpSpPr>
      <p:grpSpPr>
        <a:xfrm>
          <a:off x="0" y="0"/>
          <a:ext cx="0" cy="0"/>
          <a:chOff x="0" y="0"/>
          <a:chExt cx="0" cy="0"/>
        </a:xfrm>
      </p:grpSpPr>
      <p:sp>
        <p:nvSpPr>
          <p:cNvPr id="134" name="Google Shape;134;g74b9645ac4_2_49"/>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74b9645ac4_2_49"/>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g74b9645ac4_2_49"/>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r>
              <a:rPr lang="en-US"/>
              <a:t> of x </a:t>
            </a:r>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g74b9645ac4_2_53"/>
          <p:cNvSpPr txBox="1">
            <a:spLocks noGrp="1"/>
          </p:cNvSpPr>
          <p:nvPr>
            <p:ph type="title"/>
          </p:nvPr>
        </p:nvSpPr>
        <p:spPr>
          <a:xfrm>
            <a:off x="457202" y="273049"/>
            <a:ext cx="3008313"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74b9645ac4_2_53"/>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61950" algn="l">
              <a:lnSpc>
                <a:spcPct val="100000"/>
              </a:lnSpc>
              <a:spcBef>
                <a:spcPts val="420"/>
              </a:spcBef>
              <a:spcAft>
                <a:spcPts val="0"/>
              </a:spcAft>
              <a:buClr>
                <a:schemeClr val="dk1"/>
              </a:buClr>
              <a:buSzPts val="2100"/>
              <a:buChar char="–"/>
              <a:defRPr sz="2100"/>
            </a:lvl2pPr>
            <a:lvl3pPr marL="1371600" lvl="2" indent="-342900" algn="l">
              <a:lnSpc>
                <a:spcPct val="100000"/>
              </a:lnSpc>
              <a:spcBef>
                <a:spcPts val="360"/>
              </a:spcBef>
              <a:spcAft>
                <a:spcPts val="0"/>
              </a:spcAft>
              <a:buClr>
                <a:schemeClr val="dk1"/>
              </a:buClr>
              <a:buSzPts val="1800"/>
              <a:buChar char="•"/>
              <a:defRPr sz="1800"/>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140" name="Google Shape;140;g74b9645ac4_2_53"/>
          <p:cNvSpPr txBox="1">
            <a:spLocks noGrp="1"/>
          </p:cNvSpPr>
          <p:nvPr>
            <p:ph type="body" idx="2"/>
          </p:nvPr>
        </p:nvSpPr>
        <p:spPr>
          <a:xfrm>
            <a:off x="457202" y="1435102"/>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10"/>
              </a:spcBef>
              <a:spcAft>
                <a:spcPts val="0"/>
              </a:spcAft>
              <a:buClr>
                <a:schemeClr val="dk1"/>
              </a:buClr>
              <a:buSzPts val="1050"/>
              <a:buNone/>
              <a:defRPr sz="1050"/>
            </a:lvl1pPr>
            <a:lvl2pPr marL="914400" lvl="1" indent="-228600" algn="l">
              <a:lnSpc>
                <a:spcPct val="100000"/>
              </a:lnSpc>
              <a:spcBef>
                <a:spcPts val="180"/>
              </a:spcBef>
              <a:spcAft>
                <a:spcPts val="0"/>
              </a:spcAft>
              <a:buClr>
                <a:schemeClr val="dk1"/>
              </a:buClr>
              <a:buSzPts val="900"/>
              <a:buNone/>
              <a:defRPr sz="900"/>
            </a:lvl2pPr>
            <a:lvl3pPr marL="1371600" lvl="2" indent="-228600" algn="l">
              <a:lnSpc>
                <a:spcPct val="100000"/>
              </a:lnSpc>
              <a:spcBef>
                <a:spcPts val="150"/>
              </a:spcBef>
              <a:spcAft>
                <a:spcPts val="0"/>
              </a:spcAft>
              <a:buClr>
                <a:schemeClr val="dk1"/>
              </a:buClr>
              <a:buSzPts val="750"/>
              <a:buNone/>
              <a:defRPr sz="750"/>
            </a:lvl3pPr>
            <a:lvl4pPr marL="1828800" lvl="3" indent="-228600" algn="l">
              <a:lnSpc>
                <a:spcPct val="100000"/>
              </a:lnSpc>
              <a:spcBef>
                <a:spcPts val="135"/>
              </a:spcBef>
              <a:spcAft>
                <a:spcPts val="0"/>
              </a:spcAft>
              <a:buClr>
                <a:schemeClr val="dk1"/>
              </a:buClr>
              <a:buSzPts val="675"/>
              <a:buNone/>
              <a:defRPr sz="675"/>
            </a:lvl4pPr>
            <a:lvl5pPr marL="2286000" lvl="4" indent="-228600" algn="l">
              <a:lnSpc>
                <a:spcPct val="100000"/>
              </a:lnSpc>
              <a:spcBef>
                <a:spcPts val="13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141" name="Google Shape;141;g74b9645ac4_2_53"/>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74b9645ac4_2_53"/>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g74b9645ac4_2_53"/>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g74b9645ac4_2_60"/>
          <p:cNvSpPr txBox="1">
            <a:spLocks noGrp="1"/>
          </p:cNvSpPr>
          <p:nvPr>
            <p:ph type="title"/>
          </p:nvPr>
        </p:nvSpPr>
        <p:spPr>
          <a:xfrm>
            <a:off x="1792288" y="4800600"/>
            <a:ext cx="5486400" cy="5667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5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74b9645ac4_2_6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42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10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47" name="Google Shape;147;g74b9645ac4_2_60"/>
          <p:cNvSpPr txBox="1">
            <a:spLocks noGrp="1"/>
          </p:cNvSpPr>
          <p:nvPr>
            <p:ph type="body" idx="1"/>
          </p:nvPr>
        </p:nvSpPr>
        <p:spPr>
          <a:xfrm>
            <a:off x="1792288" y="5367338"/>
            <a:ext cx="5486400" cy="8048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10"/>
              </a:spcBef>
              <a:spcAft>
                <a:spcPts val="0"/>
              </a:spcAft>
              <a:buClr>
                <a:schemeClr val="dk1"/>
              </a:buClr>
              <a:buSzPts val="1050"/>
              <a:buNone/>
              <a:defRPr sz="1050"/>
            </a:lvl1pPr>
            <a:lvl2pPr marL="914400" lvl="1" indent="-228600" algn="l">
              <a:lnSpc>
                <a:spcPct val="100000"/>
              </a:lnSpc>
              <a:spcBef>
                <a:spcPts val="180"/>
              </a:spcBef>
              <a:spcAft>
                <a:spcPts val="0"/>
              </a:spcAft>
              <a:buClr>
                <a:schemeClr val="dk1"/>
              </a:buClr>
              <a:buSzPts val="900"/>
              <a:buNone/>
              <a:defRPr sz="900"/>
            </a:lvl2pPr>
            <a:lvl3pPr marL="1371600" lvl="2" indent="-228600" algn="l">
              <a:lnSpc>
                <a:spcPct val="100000"/>
              </a:lnSpc>
              <a:spcBef>
                <a:spcPts val="150"/>
              </a:spcBef>
              <a:spcAft>
                <a:spcPts val="0"/>
              </a:spcAft>
              <a:buClr>
                <a:schemeClr val="dk1"/>
              </a:buClr>
              <a:buSzPts val="750"/>
              <a:buNone/>
              <a:defRPr sz="750"/>
            </a:lvl3pPr>
            <a:lvl4pPr marL="1828800" lvl="3" indent="-228600" algn="l">
              <a:lnSpc>
                <a:spcPct val="100000"/>
              </a:lnSpc>
              <a:spcBef>
                <a:spcPts val="135"/>
              </a:spcBef>
              <a:spcAft>
                <a:spcPts val="0"/>
              </a:spcAft>
              <a:buClr>
                <a:schemeClr val="dk1"/>
              </a:buClr>
              <a:buSzPts val="675"/>
              <a:buNone/>
              <a:defRPr sz="675"/>
            </a:lvl4pPr>
            <a:lvl5pPr marL="2286000" lvl="4" indent="-228600" algn="l">
              <a:lnSpc>
                <a:spcPct val="100000"/>
              </a:lnSpc>
              <a:spcBef>
                <a:spcPts val="135"/>
              </a:spcBef>
              <a:spcAft>
                <a:spcPts val="0"/>
              </a:spcAft>
              <a:buClr>
                <a:schemeClr val="dk1"/>
              </a:buClr>
              <a:buSzPts val="675"/>
              <a:buNone/>
              <a:defRPr sz="675"/>
            </a:lvl5pPr>
            <a:lvl6pPr marL="2743200" lvl="5" indent="-228600" algn="l">
              <a:lnSpc>
                <a:spcPct val="100000"/>
              </a:lnSpc>
              <a:spcBef>
                <a:spcPts val="135"/>
              </a:spcBef>
              <a:spcAft>
                <a:spcPts val="0"/>
              </a:spcAft>
              <a:buClr>
                <a:schemeClr val="dk1"/>
              </a:buClr>
              <a:buSzPts val="675"/>
              <a:buNone/>
              <a:defRPr sz="675"/>
            </a:lvl6pPr>
            <a:lvl7pPr marL="3200400" lvl="6" indent="-228600" algn="l">
              <a:lnSpc>
                <a:spcPct val="100000"/>
              </a:lnSpc>
              <a:spcBef>
                <a:spcPts val="135"/>
              </a:spcBef>
              <a:spcAft>
                <a:spcPts val="0"/>
              </a:spcAft>
              <a:buClr>
                <a:schemeClr val="dk1"/>
              </a:buClr>
              <a:buSzPts val="675"/>
              <a:buNone/>
              <a:defRPr sz="675"/>
            </a:lvl7pPr>
            <a:lvl8pPr marL="3657600" lvl="7" indent="-228600" algn="l">
              <a:lnSpc>
                <a:spcPct val="100000"/>
              </a:lnSpc>
              <a:spcBef>
                <a:spcPts val="135"/>
              </a:spcBef>
              <a:spcAft>
                <a:spcPts val="0"/>
              </a:spcAft>
              <a:buClr>
                <a:schemeClr val="dk1"/>
              </a:buClr>
              <a:buSzPts val="675"/>
              <a:buNone/>
              <a:defRPr sz="675"/>
            </a:lvl8pPr>
            <a:lvl9pPr marL="4114800" lvl="8" indent="-228600" algn="l">
              <a:lnSpc>
                <a:spcPct val="100000"/>
              </a:lnSpc>
              <a:spcBef>
                <a:spcPts val="135"/>
              </a:spcBef>
              <a:spcAft>
                <a:spcPts val="0"/>
              </a:spcAft>
              <a:buClr>
                <a:schemeClr val="dk1"/>
              </a:buClr>
              <a:buSzPts val="675"/>
              <a:buNone/>
              <a:defRPr sz="675"/>
            </a:lvl9pPr>
          </a:lstStyle>
          <a:p>
            <a:endParaRPr/>
          </a:p>
        </p:txBody>
      </p:sp>
      <p:sp>
        <p:nvSpPr>
          <p:cNvPr id="148" name="Google Shape;148;g74b9645ac4_2_6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74b9645ac4_2_6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74b9645ac4_2_6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g74b9645ac4_2_67"/>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74b9645ac4_2_67"/>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4" name="Google Shape;154;g74b9645ac4_2_67"/>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74b9645ac4_2_67"/>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74b9645ac4_2_67"/>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g74b9645ac4_2_73"/>
          <p:cNvSpPr txBox="1">
            <a:spLocks noGrp="1"/>
          </p:cNvSpPr>
          <p:nvPr>
            <p:ph type="title"/>
          </p:nvPr>
        </p:nvSpPr>
        <p:spPr>
          <a:xfrm rot="5400000">
            <a:off x="4732337" y="2171701"/>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74b9645ac4_2_73"/>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0" name="Google Shape;160;g74b9645ac4_2_73"/>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g74b9645ac4_2_73"/>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g74b9645ac4_2_73"/>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chemeClr val="dk1"/>
              </a:buClr>
              <a:buSzPts val="2000"/>
              <a:buNone/>
              <a:defRPr sz="2000">
                <a:solidFill>
                  <a:schemeClr val="dk1"/>
                </a:solidFill>
              </a:defRPr>
            </a:lvl2pPr>
            <a:lvl3pPr marL="1371600" lvl="2" indent="-228600" algn="l">
              <a:lnSpc>
                <a:spcPct val="90000"/>
              </a:lnSpc>
              <a:spcBef>
                <a:spcPts val="500"/>
              </a:spcBef>
              <a:spcAft>
                <a:spcPts val="0"/>
              </a:spcAft>
              <a:buClr>
                <a:schemeClr val="dk1"/>
              </a:buClr>
              <a:buSzPts val="1800"/>
              <a:buNone/>
              <a:defRPr sz="1800">
                <a:solidFill>
                  <a:schemeClr val="dk1"/>
                </a:solidFill>
              </a:defRPr>
            </a:lvl3pPr>
            <a:lvl4pPr marL="1828800" lvl="3" indent="-228600" algn="l">
              <a:lnSpc>
                <a:spcPct val="90000"/>
              </a:lnSpc>
              <a:spcBef>
                <a:spcPts val="500"/>
              </a:spcBef>
              <a:spcAft>
                <a:spcPts val="0"/>
              </a:spcAft>
              <a:buClr>
                <a:schemeClr val="dk1"/>
              </a:buClr>
              <a:buSzPts val="1600"/>
              <a:buNone/>
              <a:defRPr sz="1600">
                <a:solidFill>
                  <a:schemeClr val="dk1"/>
                </a:solidFill>
              </a:defRPr>
            </a:lvl4pPr>
            <a:lvl5pPr marL="2286000" lvl="4" indent="-228600" algn="l">
              <a:lnSpc>
                <a:spcPct val="90000"/>
              </a:lnSpc>
              <a:spcBef>
                <a:spcPts val="500"/>
              </a:spcBef>
              <a:spcAft>
                <a:spcPts val="0"/>
              </a:spcAft>
              <a:buClr>
                <a:schemeClr val="dk1"/>
              </a:buClr>
              <a:buSzPts val="1600"/>
              <a:buNone/>
              <a:defRPr sz="1600">
                <a:solidFill>
                  <a:schemeClr val="dk1"/>
                </a:solidFill>
              </a:defRPr>
            </a:lvl5pPr>
            <a:lvl6pPr marL="2743200" lvl="5" indent="-228600" algn="l">
              <a:lnSpc>
                <a:spcPct val="90000"/>
              </a:lnSpc>
              <a:spcBef>
                <a:spcPts val="500"/>
              </a:spcBef>
              <a:spcAft>
                <a:spcPts val="0"/>
              </a:spcAft>
              <a:buClr>
                <a:schemeClr val="dk1"/>
              </a:buClr>
              <a:buSzPts val="1600"/>
              <a:buNone/>
              <a:defRPr sz="1600">
                <a:solidFill>
                  <a:schemeClr val="dk1"/>
                </a:solidFill>
              </a:defRPr>
            </a:lvl6pPr>
            <a:lvl7pPr marL="3200400" lvl="6" indent="-228600" algn="l">
              <a:lnSpc>
                <a:spcPct val="90000"/>
              </a:lnSpc>
              <a:spcBef>
                <a:spcPts val="500"/>
              </a:spcBef>
              <a:spcAft>
                <a:spcPts val="0"/>
              </a:spcAft>
              <a:buClr>
                <a:schemeClr val="dk1"/>
              </a:buClr>
              <a:buSzPts val="1600"/>
              <a:buNone/>
              <a:defRPr sz="1600">
                <a:solidFill>
                  <a:schemeClr val="dk1"/>
                </a:solidFill>
              </a:defRPr>
            </a:lvl7pPr>
            <a:lvl8pPr marL="3657600" lvl="7" indent="-228600" algn="l">
              <a:lnSpc>
                <a:spcPct val="90000"/>
              </a:lnSpc>
              <a:spcBef>
                <a:spcPts val="500"/>
              </a:spcBef>
              <a:spcAft>
                <a:spcPts val="0"/>
              </a:spcAft>
              <a:buClr>
                <a:schemeClr val="dk1"/>
              </a:buClr>
              <a:buSzPts val="1600"/>
              <a:buNone/>
              <a:defRPr sz="1600">
                <a:solidFill>
                  <a:schemeClr val="dk1"/>
                </a:solidFill>
              </a:defRPr>
            </a:lvl8pPr>
            <a:lvl9pPr marL="4114800" lvl="8" indent="-228600" algn="l">
              <a:lnSpc>
                <a:spcPct val="90000"/>
              </a:lnSpc>
              <a:spcBef>
                <a:spcPts val="500"/>
              </a:spcBef>
              <a:spcAft>
                <a:spcPts val="0"/>
              </a:spcAft>
              <a:buClr>
                <a:schemeClr val="dk1"/>
              </a:buClr>
              <a:buSzPts val="1600"/>
              <a:buNone/>
              <a:defRPr sz="1600">
                <a:solidFill>
                  <a:schemeClr val="dk1"/>
                </a:solidFill>
              </a:defRPr>
            </a:lvl9pPr>
          </a:lstStyle>
          <a:p>
            <a:endParaRPr/>
          </a:p>
        </p:txBody>
      </p:sp>
      <p:sp>
        <p:nvSpPr>
          <p:cNvPr id="30" name="Google Shape;30;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4"/>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0" marR="0" lvl="1" indent="0" algn="r" rtl="0">
              <a:spcBef>
                <a:spcPts val="0"/>
              </a:spcBef>
              <a:buNone/>
              <a:defRPr sz="1200" b="0" i="0" u="none" strike="noStrike" cap="none">
                <a:solidFill>
                  <a:schemeClr val="dk1"/>
                </a:solidFill>
                <a:latin typeface="Calibri"/>
                <a:ea typeface="Calibri"/>
                <a:cs typeface="Calibri"/>
                <a:sym typeface="Calibri"/>
              </a:defRPr>
            </a:lvl2pPr>
            <a:lvl3pPr marL="0" marR="0" lvl="2" indent="0" algn="r" rtl="0">
              <a:spcBef>
                <a:spcPts val="0"/>
              </a:spcBef>
              <a:buNone/>
              <a:defRPr sz="1200" b="0" i="0" u="none" strike="noStrike" cap="none">
                <a:solidFill>
                  <a:schemeClr val="dk1"/>
                </a:solidFill>
                <a:latin typeface="Calibri"/>
                <a:ea typeface="Calibri"/>
                <a:cs typeface="Calibri"/>
                <a:sym typeface="Calibri"/>
              </a:defRPr>
            </a:lvl3pPr>
            <a:lvl4pPr marL="0" marR="0" lvl="3" indent="0" algn="r" rtl="0">
              <a:spcBef>
                <a:spcPts val="0"/>
              </a:spcBef>
              <a:buNone/>
              <a:defRPr sz="1200" b="0" i="0" u="none" strike="noStrike" cap="none">
                <a:solidFill>
                  <a:schemeClr val="dk1"/>
                </a:solidFill>
                <a:latin typeface="Calibri"/>
                <a:ea typeface="Calibri"/>
                <a:cs typeface="Calibri"/>
                <a:sym typeface="Calibri"/>
              </a:defRPr>
            </a:lvl4pPr>
            <a:lvl5pPr marL="0" marR="0" lvl="4" indent="0" algn="r" rtl="0">
              <a:spcBef>
                <a:spcPts val="0"/>
              </a:spcBef>
              <a:buNone/>
              <a:defRPr sz="1200" b="0" i="0" u="none" strike="noStrike" cap="none">
                <a:solidFill>
                  <a:schemeClr val="dk1"/>
                </a:solidFill>
                <a:latin typeface="Calibri"/>
                <a:ea typeface="Calibri"/>
                <a:cs typeface="Calibri"/>
                <a:sym typeface="Calibri"/>
              </a:defRPr>
            </a:lvl5pPr>
            <a:lvl6pPr marL="0" marR="0" lvl="5" indent="0" algn="r" rtl="0">
              <a:spcBef>
                <a:spcPts val="0"/>
              </a:spcBef>
              <a:buNone/>
              <a:defRPr sz="1200" b="0" i="0" u="none" strike="noStrike" cap="none">
                <a:solidFill>
                  <a:schemeClr val="dk1"/>
                </a:solidFill>
                <a:latin typeface="Calibri"/>
                <a:ea typeface="Calibri"/>
                <a:cs typeface="Calibri"/>
                <a:sym typeface="Calibri"/>
              </a:defRPr>
            </a:lvl6pPr>
            <a:lvl7pPr marL="0" marR="0" lvl="6" indent="0" algn="r" rtl="0">
              <a:spcBef>
                <a:spcPts val="0"/>
              </a:spcBef>
              <a:buNone/>
              <a:defRPr sz="1200" b="0" i="0" u="none" strike="noStrike" cap="none">
                <a:solidFill>
                  <a:schemeClr val="dk1"/>
                </a:solidFill>
                <a:latin typeface="Calibri"/>
                <a:ea typeface="Calibri"/>
                <a:cs typeface="Calibri"/>
                <a:sym typeface="Calibri"/>
              </a:defRPr>
            </a:lvl7pPr>
            <a:lvl8pPr marL="0" marR="0" lvl="7" indent="0" algn="r" rtl="0">
              <a:spcBef>
                <a:spcPts val="0"/>
              </a:spcBef>
              <a:buNone/>
              <a:defRPr sz="1200" b="0" i="0" u="none" strike="noStrike" cap="none">
                <a:solidFill>
                  <a:schemeClr val="dk1"/>
                </a:solidFill>
                <a:latin typeface="Calibri"/>
                <a:ea typeface="Calibri"/>
                <a:cs typeface="Calibri"/>
                <a:sym typeface="Calibri"/>
              </a:defRPr>
            </a:lvl8pPr>
            <a:lvl9pPr marL="0" marR="0" lvl="8" indent="0" algn="r" rtl="0">
              <a:spcBef>
                <a:spcPts val="0"/>
              </a:spcBef>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mt="40000"/>
          </a:blip>
          <a:stretch>
            <a:fillRect/>
          </a:stretch>
        </a:blipFill>
        <a:effectLst/>
      </p:bgPr>
    </p:bg>
    <p:spTree>
      <p:nvGrpSpPr>
        <p:cNvPr id="1" name="Shape 84"/>
        <p:cNvGrpSpPr/>
        <p:nvPr/>
      </p:nvGrpSpPr>
      <p:grpSpPr>
        <a:xfrm>
          <a:off x="0" y="0"/>
          <a:ext cx="0" cy="0"/>
          <a:chOff x="0" y="0"/>
          <a:chExt cx="0" cy="0"/>
        </a:xfrm>
      </p:grpSpPr>
      <p:sp>
        <p:nvSpPr>
          <p:cNvPr id="85" name="Google Shape;85;g74b9645ac4_2_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74b9645ac4_2_0"/>
          <p:cNvSpPr txBox="1">
            <a:spLocks noGrp="1"/>
          </p:cNvSpPr>
          <p:nvPr>
            <p:ph type="body" idx="1"/>
          </p:nvPr>
        </p:nvSpPr>
        <p:spPr>
          <a:xfrm>
            <a:off x="457200" y="1600201"/>
            <a:ext cx="8229600" cy="4525963"/>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7" name="Google Shape;87;g74b9645ac4_2_0"/>
          <p:cNvSpPr txBox="1">
            <a:spLocks noGrp="1"/>
          </p:cNvSpPr>
          <p:nvPr>
            <p:ph type="dt" idx="10"/>
          </p:nvPr>
        </p:nvSpPr>
        <p:spPr>
          <a:xfrm>
            <a:off x="457200" y="6356351"/>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74b9645ac4_2_0"/>
          <p:cNvSpPr txBox="1">
            <a:spLocks noGrp="1"/>
          </p:cNvSpPr>
          <p:nvPr>
            <p:ph type="ftr" idx="11"/>
          </p:nvPr>
        </p:nvSpPr>
        <p:spPr>
          <a:xfrm>
            <a:off x="3124200" y="6356351"/>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74b9645ac4_2_0"/>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gif"/><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g74b9645ac4_2_79"/>
          <p:cNvPicPr preferRelativeResize="0"/>
          <p:nvPr/>
        </p:nvPicPr>
        <p:blipFill rotWithShape="1">
          <a:blip r:embed="rId4">
            <a:alphaModFix/>
          </a:blip>
          <a:srcRect/>
          <a:stretch/>
        </p:blipFill>
        <p:spPr>
          <a:xfrm>
            <a:off x="7041594" y="5209196"/>
            <a:ext cx="982266" cy="714375"/>
          </a:xfrm>
          <a:prstGeom prst="rect">
            <a:avLst/>
          </a:prstGeom>
          <a:noFill/>
          <a:ln>
            <a:noFill/>
          </a:ln>
        </p:spPr>
      </p:pic>
      <p:pic>
        <p:nvPicPr>
          <p:cNvPr id="175" name="Google Shape;175;g74b9645ac4_2_79"/>
          <p:cNvPicPr preferRelativeResize="0"/>
          <p:nvPr/>
        </p:nvPicPr>
        <p:blipFill rotWithShape="1">
          <a:blip r:embed="rId5">
            <a:alphaModFix/>
          </a:blip>
          <a:srcRect/>
          <a:stretch/>
        </p:blipFill>
        <p:spPr>
          <a:xfrm>
            <a:off x="1255873" y="5303520"/>
            <a:ext cx="1178719" cy="500063"/>
          </a:xfrm>
          <a:prstGeom prst="rect">
            <a:avLst/>
          </a:prstGeom>
          <a:noFill/>
          <a:ln>
            <a:noFill/>
          </a:ln>
        </p:spPr>
      </p:pic>
      <p:pic>
        <p:nvPicPr>
          <p:cNvPr id="176" name="Google Shape;176;g74b9645ac4_2_79"/>
          <p:cNvPicPr preferRelativeResize="0"/>
          <p:nvPr/>
        </p:nvPicPr>
        <p:blipFill rotWithShape="1">
          <a:blip r:embed="rId6">
            <a:alphaModFix/>
          </a:blip>
          <a:srcRect/>
          <a:stretch/>
        </p:blipFill>
        <p:spPr>
          <a:xfrm>
            <a:off x="5743576" y="5089208"/>
            <a:ext cx="714375" cy="714375"/>
          </a:xfrm>
          <a:prstGeom prst="rect">
            <a:avLst/>
          </a:prstGeom>
          <a:noFill/>
          <a:ln>
            <a:noFill/>
          </a:ln>
        </p:spPr>
      </p:pic>
      <p:pic>
        <p:nvPicPr>
          <p:cNvPr id="177" name="Google Shape;177;g74b9645ac4_2_79"/>
          <p:cNvPicPr preferRelativeResize="0"/>
          <p:nvPr/>
        </p:nvPicPr>
        <p:blipFill rotWithShape="1">
          <a:blip r:embed="rId7">
            <a:alphaModFix/>
          </a:blip>
          <a:srcRect/>
          <a:stretch/>
        </p:blipFill>
        <p:spPr>
          <a:xfrm>
            <a:off x="2857501" y="5182050"/>
            <a:ext cx="1120237" cy="617273"/>
          </a:xfrm>
          <a:prstGeom prst="rect">
            <a:avLst/>
          </a:prstGeom>
          <a:noFill/>
          <a:ln>
            <a:noFill/>
          </a:ln>
        </p:spPr>
      </p:pic>
      <p:pic>
        <p:nvPicPr>
          <p:cNvPr id="178" name="Google Shape;178;g74b9645ac4_2_79"/>
          <p:cNvPicPr preferRelativeResize="0"/>
          <p:nvPr/>
        </p:nvPicPr>
        <p:blipFill rotWithShape="1">
          <a:blip r:embed="rId8">
            <a:alphaModFix/>
          </a:blip>
          <a:srcRect/>
          <a:stretch/>
        </p:blipFill>
        <p:spPr>
          <a:xfrm>
            <a:off x="4457700" y="5182049"/>
            <a:ext cx="628650" cy="628650"/>
          </a:xfrm>
          <a:prstGeom prst="rect">
            <a:avLst/>
          </a:prstGeom>
          <a:noFill/>
          <a:ln>
            <a:noFill/>
          </a:ln>
        </p:spPr>
      </p:pic>
      <p:sp>
        <p:nvSpPr>
          <p:cNvPr id="179" name="Google Shape;179;g74b9645ac4_2_79"/>
          <p:cNvSpPr txBox="1">
            <a:spLocks noGrp="1"/>
          </p:cNvSpPr>
          <p:nvPr>
            <p:ph type="title"/>
          </p:nvPr>
        </p:nvSpPr>
        <p:spPr>
          <a:xfrm>
            <a:off x="990600" y="1085850"/>
            <a:ext cx="7086600" cy="1200150"/>
          </a:xfrm>
          <a:prstGeom prst="rect">
            <a:avLst/>
          </a:prstGeom>
          <a:solidFill>
            <a:srgbClr val="0070C0">
              <a:alpha val="53333"/>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Calibri"/>
              <a:buNone/>
            </a:pPr>
            <a:r>
              <a:rPr lang="en-US" sz="3000" b="1"/>
              <a:t>FDTD GOES Applications Webinar</a:t>
            </a:r>
            <a:endParaRPr sz="3000" b="1"/>
          </a:p>
          <a:p>
            <a:pPr marL="0" lvl="0" indent="0" algn="ctr" rtl="0">
              <a:lnSpc>
                <a:spcPct val="100000"/>
              </a:lnSpc>
              <a:spcBef>
                <a:spcPts val="0"/>
              </a:spcBef>
              <a:spcAft>
                <a:spcPts val="0"/>
              </a:spcAft>
              <a:buClr>
                <a:schemeClr val="dk1"/>
              </a:buClr>
              <a:buSzPts val="3000"/>
              <a:buFont typeface="Calibri"/>
              <a:buNone/>
            </a:pPr>
            <a:r>
              <a:rPr lang="en-US" sz="3000" b="1"/>
              <a:t>Moving Toward Situational Awareness with the Geostationary Lightning Mapper (GLM)</a:t>
            </a:r>
            <a:endParaRPr sz="3000" b="1"/>
          </a:p>
        </p:txBody>
      </p:sp>
      <p:sp>
        <p:nvSpPr>
          <p:cNvPr id="180" name="Google Shape;180;g74b9645ac4_2_79"/>
          <p:cNvSpPr txBox="1"/>
          <p:nvPr/>
        </p:nvSpPr>
        <p:spPr>
          <a:xfrm>
            <a:off x="1885950" y="2728464"/>
            <a:ext cx="5486400" cy="1500636"/>
          </a:xfrm>
          <a:prstGeom prst="rect">
            <a:avLst/>
          </a:prstGeom>
          <a:solidFill>
            <a:srgbClr val="C00000">
              <a:alpha val="63529"/>
            </a:srgbClr>
          </a:solidFill>
          <a:ln w="4127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F2F2F2"/>
              </a:buClr>
              <a:buSzPts val="2400"/>
              <a:buFont typeface="Arial"/>
              <a:buNone/>
            </a:pPr>
            <a:r>
              <a:rPr lang="en-US" sz="2400" b="0" i="0" u="none" strike="noStrike" cap="none">
                <a:solidFill>
                  <a:srgbClr val="F2F2F2"/>
                </a:solidFill>
                <a:latin typeface="Calibri"/>
                <a:ea typeface="Calibri"/>
                <a:cs typeface="Calibri"/>
                <a:sym typeface="Calibri"/>
              </a:rPr>
              <a:t>Presented by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480"/>
              </a:spcBef>
              <a:spcAft>
                <a:spcPts val="0"/>
              </a:spcAft>
              <a:buClr>
                <a:srgbClr val="F2F2F2"/>
              </a:buClr>
              <a:buSzPts val="2400"/>
              <a:buFont typeface="Arial"/>
              <a:buNone/>
            </a:pPr>
            <a:r>
              <a:rPr lang="en-US" sz="2400" b="1" i="1" u="none" strike="noStrike" cap="none">
                <a:solidFill>
                  <a:srgbClr val="F2F2F2"/>
                </a:solidFill>
                <a:latin typeface="Calibri"/>
                <a:ea typeface="Calibri"/>
                <a:cs typeface="Calibri"/>
                <a:sym typeface="Calibri"/>
              </a:rPr>
              <a:t>Jason Jordan</a:t>
            </a:r>
            <a:endParaRPr sz="2400" b="1" i="1" u="none" strike="noStrike" cap="none">
              <a:solidFill>
                <a:srgbClr val="F2F2F2"/>
              </a:solidFill>
              <a:latin typeface="Calibri"/>
              <a:ea typeface="Calibri"/>
              <a:cs typeface="Calibri"/>
              <a:sym typeface="Calibri"/>
            </a:endParaRPr>
          </a:p>
          <a:p>
            <a:pPr marL="0" marR="0" lvl="0" indent="0" algn="ctr" rtl="0">
              <a:lnSpc>
                <a:spcPct val="100000"/>
              </a:lnSpc>
              <a:spcBef>
                <a:spcPts val="480"/>
              </a:spcBef>
              <a:spcAft>
                <a:spcPts val="0"/>
              </a:spcAft>
              <a:buClr>
                <a:srgbClr val="F2F2F2"/>
              </a:buClr>
              <a:buSzPts val="2400"/>
              <a:buFont typeface="Arial"/>
              <a:buNone/>
            </a:pPr>
            <a:r>
              <a:rPr lang="en-US" sz="2400" b="1" i="1" u="none" strike="noStrike" cap="none">
                <a:solidFill>
                  <a:srgbClr val="F2F2F2"/>
                </a:solidFill>
                <a:latin typeface="Calibri"/>
                <a:ea typeface="Calibri"/>
                <a:cs typeface="Calibri"/>
                <a:sym typeface="Calibri"/>
              </a:rPr>
              <a:t>NWS WFO Lubbock, TX</a:t>
            </a:r>
            <a:endParaRPr sz="2400" b="0" i="0" u="none" strike="noStrike" cap="none">
              <a:solidFill>
                <a:srgbClr val="F2F2F2"/>
              </a:solidFill>
              <a:latin typeface="Calibri"/>
              <a:ea typeface="Calibri"/>
              <a:cs typeface="Calibri"/>
              <a:sym typeface="Calibri"/>
            </a:endParaRPr>
          </a:p>
        </p:txBody>
      </p:sp>
      <p:sp>
        <p:nvSpPr>
          <p:cNvPr id="181" name="Google Shape;181;g74b9645ac4_2_79"/>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888888"/>
                </a:solidFill>
                <a:latin typeface="Calibri"/>
                <a:ea typeface="Calibri"/>
                <a:cs typeface="Calibri"/>
                <a:sym typeface="Calibri"/>
              </a:rPr>
              <a:t>1</a:t>
            </a:fld>
            <a:endParaRPr>
              <a:solidFill>
                <a:srgbClr val="888888"/>
              </a:solidFill>
              <a:latin typeface="Calibri"/>
              <a:ea typeface="Calibri"/>
              <a:cs typeface="Calibri"/>
              <a:sym typeface="Calibri"/>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7"/>
          <p:cNvSpPr txBox="1">
            <a:spLocks noGrp="1"/>
          </p:cNvSpPr>
          <p:nvPr>
            <p:ph type="title"/>
          </p:nvPr>
        </p:nvSpPr>
        <p:spPr>
          <a:xfrm>
            <a:off x="0" y="1"/>
            <a:ext cx="9144000" cy="7592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Where it (The Problems) all Began</a:t>
            </a:r>
            <a:endParaRPr/>
          </a:p>
        </p:txBody>
      </p:sp>
      <p:sp>
        <p:nvSpPr>
          <p:cNvPr id="255" name="Google Shape;255;p7"/>
          <p:cNvSpPr txBox="1">
            <a:spLocks noGrp="1"/>
          </p:cNvSpPr>
          <p:nvPr>
            <p:ph type="body" idx="1"/>
          </p:nvPr>
        </p:nvSpPr>
        <p:spPr>
          <a:xfrm>
            <a:off x="628650" y="1384753"/>
            <a:ext cx="7886700" cy="4999718"/>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800"/>
              <a:buChar char="•"/>
            </a:pPr>
            <a:r>
              <a:rPr lang="en-US"/>
              <a:t>Working during transition from AWIPS to AWIPS-II</a:t>
            </a:r>
            <a:endParaRPr/>
          </a:p>
          <a:p>
            <a:pPr marL="228600" lvl="0" indent="-228600" algn="l" rtl="0">
              <a:lnSpc>
                <a:spcPct val="80000"/>
              </a:lnSpc>
              <a:spcBef>
                <a:spcPts val="1000"/>
              </a:spcBef>
              <a:spcAft>
                <a:spcPts val="0"/>
              </a:spcAft>
              <a:buClr>
                <a:schemeClr val="dk1"/>
              </a:buClr>
              <a:buSzPts val="2800"/>
              <a:buChar char="•"/>
            </a:pPr>
            <a:r>
              <a:rPr lang="en-US"/>
              <a:t>Competing For Time</a:t>
            </a:r>
            <a:endParaRPr/>
          </a:p>
          <a:p>
            <a:pPr marL="228600" lvl="0" indent="-228600" algn="l" rtl="0">
              <a:lnSpc>
                <a:spcPct val="80000"/>
              </a:lnSpc>
              <a:spcBef>
                <a:spcPts val="1000"/>
              </a:spcBef>
              <a:spcAft>
                <a:spcPts val="0"/>
              </a:spcAft>
              <a:buClr>
                <a:schemeClr val="dk1"/>
              </a:buClr>
              <a:buSzPts val="2800"/>
              <a:buChar char="•"/>
            </a:pPr>
            <a:r>
              <a:rPr lang="en-US"/>
              <a:t>Changes were fast and furious</a:t>
            </a:r>
            <a:endParaRPr/>
          </a:p>
          <a:p>
            <a:pPr marL="228600" lvl="0" indent="-5080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a:p>
            <a:pPr marL="228600" lvl="0" indent="-50800" algn="l" rtl="0">
              <a:lnSpc>
                <a:spcPct val="80000"/>
              </a:lnSpc>
              <a:spcBef>
                <a:spcPts val="1000"/>
              </a:spcBef>
              <a:spcAft>
                <a:spcPts val="0"/>
              </a:spcAft>
              <a:buClr>
                <a:schemeClr val="dk1"/>
              </a:buClr>
              <a:buSzPts val="2800"/>
              <a:buNone/>
            </a:pPr>
            <a:endParaRPr/>
          </a:p>
          <a:p>
            <a:pPr marL="228600" lvl="0" indent="-228600" algn="l" rtl="0">
              <a:lnSpc>
                <a:spcPct val="80000"/>
              </a:lnSpc>
              <a:spcBef>
                <a:spcPts val="1000"/>
              </a:spcBef>
              <a:spcAft>
                <a:spcPts val="0"/>
              </a:spcAft>
              <a:buClr>
                <a:schemeClr val="dk1"/>
              </a:buClr>
              <a:buSzPts val="2800"/>
              <a:buChar char="•"/>
            </a:pPr>
            <a:r>
              <a:rPr lang="en-US"/>
              <a:t>What would the “final” product look like?</a:t>
            </a:r>
            <a:endParaRPr/>
          </a:p>
          <a:p>
            <a:pPr marL="228600" lvl="0" indent="-50800" algn="l" rtl="0">
              <a:lnSpc>
                <a:spcPct val="80000"/>
              </a:lnSpc>
              <a:spcBef>
                <a:spcPts val="1000"/>
              </a:spcBef>
              <a:spcAft>
                <a:spcPts val="0"/>
              </a:spcAft>
              <a:buClr>
                <a:schemeClr val="dk1"/>
              </a:buClr>
              <a:buSzPts val="2800"/>
              <a:buNone/>
            </a:pPr>
            <a:endParaRPr/>
          </a:p>
        </p:txBody>
      </p:sp>
      <p:sp>
        <p:nvSpPr>
          <p:cNvPr id="256" name="Google Shape;256;p7"/>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57" name="Google Shape;257;p7"/>
          <p:cNvPicPr preferRelativeResize="0"/>
          <p:nvPr/>
        </p:nvPicPr>
        <p:blipFill rotWithShape="1">
          <a:blip r:embed="rId3">
            <a:alphaModFix/>
          </a:blip>
          <a:srcRect/>
          <a:stretch/>
        </p:blipFill>
        <p:spPr>
          <a:xfrm>
            <a:off x="2229351" y="2912681"/>
            <a:ext cx="4685297" cy="247345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8"/>
          <p:cNvSpPr txBox="1">
            <a:spLocks noGrp="1"/>
          </p:cNvSpPr>
          <p:nvPr>
            <p:ph type="title"/>
          </p:nvPr>
        </p:nvSpPr>
        <p:spPr>
          <a:xfrm>
            <a:off x="0" y="1"/>
            <a:ext cx="9144000" cy="7592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GOES-R to GOES-16</a:t>
            </a:r>
            <a:endParaRPr/>
          </a:p>
        </p:txBody>
      </p:sp>
      <p:pic>
        <p:nvPicPr>
          <p:cNvPr id="264" name="Google Shape;264;p8"/>
          <p:cNvPicPr preferRelativeResize="0">
            <a:picLocks noGrp="1"/>
          </p:cNvPicPr>
          <p:nvPr>
            <p:ph type="body" idx="1"/>
          </p:nvPr>
        </p:nvPicPr>
        <p:blipFill rotWithShape="1">
          <a:blip r:embed="rId3">
            <a:alphaModFix/>
          </a:blip>
          <a:srcRect/>
          <a:stretch/>
        </p:blipFill>
        <p:spPr>
          <a:xfrm>
            <a:off x="1771650" y="737840"/>
            <a:ext cx="5600700" cy="6050619"/>
          </a:xfrm>
          <a:prstGeom prst="rect">
            <a:avLst/>
          </a:prstGeom>
          <a:noFill/>
          <a:ln>
            <a:noFill/>
          </a:ln>
        </p:spPr>
      </p:pic>
      <p:sp>
        <p:nvSpPr>
          <p:cNvPr id="265" name="Google Shape;265;p8"/>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9"/>
          <p:cNvSpPr txBox="1">
            <a:spLocks noGrp="1"/>
          </p:cNvSpPr>
          <p:nvPr>
            <p:ph type="title"/>
          </p:nvPr>
        </p:nvSpPr>
        <p:spPr>
          <a:xfrm>
            <a:off x="0" y="1"/>
            <a:ext cx="9144000" cy="7592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GOES-R to GOES-16</a:t>
            </a:r>
            <a:endParaRPr/>
          </a:p>
        </p:txBody>
      </p:sp>
      <p:pic>
        <p:nvPicPr>
          <p:cNvPr id="271" name="Google Shape;271;p9"/>
          <p:cNvPicPr preferRelativeResize="0">
            <a:picLocks noGrp="1"/>
          </p:cNvPicPr>
          <p:nvPr>
            <p:ph type="body" idx="1"/>
          </p:nvPr>
        </p:nvPicPr>
        <p:blipFill rotWithShape="1">
          <a:blip r:embed="rId3">
            <a:alphaModFix/>
          </a:blip>
          <a:srcRect/>
          <a:stretch/>
        </p:blipFill>
        <p:spPr>
          <a:xfrm>
            <a:off x="1771650" y="762774"/>
            <a:ext cx="5600700" cy="6000750"/>
          </a:xfrm>
          <a:prstGeom prst="rect">
            <a:avLst/>
          </a:prstGeom>
          <a:noFill/>
          <a:ln>
            <a:noFill/>
          </a:ln>
        </p:spPr>
      </p:pic>
      <p:sp>
        <p:nvSpPr>
          <p:cNvPr id="272" name="Google Shape;272;p9"/>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0"/>
          <p:cNvSpPr txBox="1">
            <a:spLocks noGrp="1"/>
          </p:cNvSpPr>
          <p:nvPr>
            <p:ph type="title"/>
          </p:nvPr>
        </p:nvSpPr>
        <p:spPr>
          <a:xfrm>
            <a:off x="0" y="1"/>
            <a:ext cx="9144000" cy="7592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GOES-R to GOES-16</a:t>
            </a:r>
            <a:endParaRPr/>
          </a:p>
        </p:txBody>
      </p:sp>
      <p:pic>
        <p:nvPicPr>
          <p:cNvPr id="278" name="Google Shape;278;p10"/>
          <p:cNvPicPr preferRelativeResize="0">
            <a:picLocks noGrp="1"/>
          </p:cNvPicPr>
          <p:nvPr>
            <p:ph type="body" idx="1"/>
          </p:nvPr>
        </p:nvPicPr>
        <p:blipFill rotWithShape="1">
          <a:blip r:embed="rId3">
            <a:alphaModFix/>
          </a:blip>
          <a:srcRect/>
          <a:stretch/>
        </p:blipFill>
        <p:spPr>
          <a:xfrm>
            <a:off x="1771650" y="762774"/>
            <a:ext cx="5600700" cy="6000750"/>
          </a:xfrm>
          <a:prstGeom prst="rect">
            <a:avLst/>
          </a:prstGeom>
          <a:noFill/>
          <a:ln>
            <a:noFill/>
          </a:ln>
        </p:spPr>
      </p:pic>
      <p:sp>
        <p:nvSpPr>
          <p:cNvPr id="279" name="Google Shape;279;p10"/>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1"/>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Difficulties with Display</a:t>
            </a:r>
            <a:endParaRPr/>
          </a:p>
        </p:txBody>
      </p:sp>
      <p:pic>
        <p:nvPicPr>
          <p:cNvPr id="286" name="Google Shape;286;p11"/>
          <p:cNvPicPr preferRelativeResize="0">
            <a:picLocks noGrp="1"/>
          </p:cNvPicPr>
          <p:nvPr>
            <p:ph type="body" idx="1"/>
          </p:nvPr>
        </p:nvPicPr>
        <p:blipFill rotWithShape="1">
          <a:blip r:embed="rId3">
            <a:alphaModFix/>
          </a:blip>
          <a:srcRect/>
          <a:stretch/>
        </p:blipFill>
        <p:spPr>
          <a:xfrm>
            <a:off x="69396" y="681038"/>
            <a:ext cx="9005207" cy="2026171"/>
          </a:xfrm>
          <a:prstGeom prst="rect">
            <a:avLst/>
          </a:prstGeom>
          <a:noFill/>
          <a:ln>
            <a:noFill/>
          </a:ln>
        </p:spPr>
      </p:pic>
      <p:sp>
        <p:nvSpPr>
          <p:cNvPr id="287" name="Google Shape;287;p11"/>
          <p:cNvSpPr txBox="1"/>
          <p:nvPr/>
        </p:nvSpPr>
        <p:spPr>
          <a:xfrm>
            <a:off x="69396" y="2767692"/>
            <a:ext cx="854144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19” “Text” Monitor                         27” Graphic Monitor                                           27”  Graphic Monitor</a:t>
            </a:r>
            <a:endParaRPr/>
          </a:p>
        </p:txBody>
      </p:sp>
      <p:sp>
        <p:nvSpPr>
          <p:cNvPr id="288" name="Google Shape;288;p11"/>
          <p:cNvSpPr txBox="1"/>
          <p:nvPr/>
        </p:nvSpPr>
        <p:spPr>
          <a:xfrm>
            <a:off x="2041071" y="3215046"/>
            <a:ext cx="671104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Some of the AWIPS/system issues:</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Graphic data is a memory hog</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Too much display data and CAVE becomes unstable</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Overlays what, when, where, how…</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Data Delivery Issues</a:t>
            </a:r>
            <a:endParaRPr/>
          </a:p>
        </p:txBody>
      </p:sp>
      <p:sp>
        <p:nvSpPr>
          <p:cNvPr id="289" name="Google Shape;289;p11"/>
          <p:cNvSpPr txBox="1"/>
          <p:nvPr/>
        </p:nvSpPr>
        <p:spPr>
          <a:xfrm>
            <a:off x="2041071" y="4955062"/>
            <a:ext cx="6711043"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Some of the user issues:</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“I don’t want to crash my system.”</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“Where can I overlay this to give me what I need?”</a:t>
            </a:r>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“That looks pretty neat but I don’t need it”</a:t>
            </a:r>
            <a:endParaRPr/>
          </a:p>
        </p:txBody>
      </p:sp>
      <p:sp>
        <p:nvSpPr>
          <p:cNvPr id="290" name="Google Shape;290;p11"/>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Difficulties with Display</a:t>
            </a:r>
            <a:endParaRPr/>
          </a:p>
        </p:txBody>
      </p:sp>
      <p:pic>
        <p:nvPicPr>
          <p:cNvPr id="296" name="Google Shape;296;p12"/>
          <p:cNvPicPr preferRelativeResize="0">
            <a:picLocks noGrp="1"/>
          </p:cNvPicPr>
          <p:nvPr>
            <p:ph type="body" idx="1"/>
          </p:nvPr>
        </p:nvPicPr>
        <p:blipFill rotWithShape="1">
          <a:blip r:embed="rId3">
            <a:alphaModFix/>
          </a:blip>
          <a:srcRect l="19991" r="40026"/>
          <a:stretch/>
        </p:blipFill>
        <p:spPr>
          <a:xfrm>
            <a:off x="-18826" y="681038"/>
            <a:ext cx="9162826" cy="5156426"/>
          </a:xfrm>
          <a:prstGeom prst="rect">
            <a:avLst/>
          </a:prstGeom>
          <a:noFill/>
          <a:ln>
            <a:noFill/>
          </a:ln>
        </p:spPr>
      </p:pic>
      <p:sp>
        <p:nvSpPr>
          <p:cNvPr id="297" name="Google Shape;297;p12"/>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3"/>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Difficulties with Display</a:t>
            </a:r>
            <a:endParaRPr/>
          </a:p>
        </p:txBody>
      </p:sp>
      <p:pic>
        <p:nvPicPr>
          <p:cNvPr id="303" name="Google Shape;303;p13"/>
          <p:cNvPicPr preferRelativeResize="0">
            <a:picLocks noGrp="1"/>
          </p:cNvPicPr>
          <p:nvPr>
            <p:ph type="body" idx="1"/>
          </p:nvPr>
        </p:nvPicPr>
        <p:blipFill rotWithShape="1">
          <a:blip r:embed="rId3">
            <a:alphaModFix/>
          </a:blip>
          <a:srcRect l="59973"/>
          <a:stretch/>
        </p:blipFill>
        <p:spPr>
          <a:xfrm>
            <a:off x="0" y="681038"/>
            <a:ext cx="9158692" cy="5148262"/>
          </a:xfrm>
          <a:prstGeom prst="rect">
            <a:avLst/>
          </a:prstGeom>
          <a:noFill/>
          <a:ln>
            <a:noFill/>
          </a:ln>
        </p:spPr>
      </p:pic>
      <p:sp>
        <p:nvSpPr>
          <p:cNvPr id="304" name="Google Shape;304;p13"/>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4"/>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Difficulties with Archiving</a:t>
            </a:r>
            <a:endParaRPr/>
          </a:p>
        </p:txBody>
      </p:sp>
      <p:pic>
        <p:nvPicPr>
          <p:cNvPr id="311" name="Google Shape;311;p14"/>
          <p:cNvPicPr preferRelativeResize="0">
            <a:picLocks noGrp="1"/>
          </p:cNvPicPr>
          <p:nvPr>
            <p:ph type="body" idx="1"/>
          </p:nvPr>
        </p:nvPicPr>
        <p:blipFill rotWithShape="1">
          <a:blip r:embed="rId3">
            <a:alphaModFix/>
          </a:blip>
          <a:srcRect/>
          <a:stretch/>
        </p:blipFill>
        <p:spPr>
          <a:xfrm>
            <a:off x="190576" y="782982"/>
            <a:ext cx="8762847" cy="5715790"/>
          </a:xfrm>
          <a:prstGeom prst="rect">
            <a:avLst/>
          </a:prstGeom>
          <a:noFill/>
          <a:ln>
            <a:noFill/>
          </a:ln>
        </p:spPr>
      </p:pic>
      <p:sp>
        <p:nvSpPr>
          <p:cNvPr id="312" name="Google Shape;312;p14"/>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19" name="Google Shape;319;p15"/>
          <p:cNvPicPr preferRelativeResize="0">
            <a:picLocks noGrp="1"/>
          </p:cNvPicPr>
          <p:nvPr>
            <p:ph type="body" idx="1"/>
          </p:nvPr>
        </p:nvPicPr>
        <p:blipFill rotWithShape="1">
          <a:blip r:embed="rId3">
            <a:alphaModFix/>
          </a:blip>
          <a:srcRect/>
          <a:stretch/>
        </p:blipFill>
        <p:spPr>
          <a:xfrm>
            <a:off x="190576" y="782982"/>
            <a:ext cx="8762847" cy="5715790"/>
          </a:xfrm>
          <a:prstGeom prst="rect">
            <a:avLst/>
          </a:prstGeom>
          <a:noFill/>
          <a:ln>
            <a:noFill/>
          </a:ln>
        </p:spPr>
      </p:pic>
      <p:sp>
        <p:nvSpPr>
          <p:cNvPr id="320" name="Google Shape;320;p15"/>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6"/>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27" name="Google Shape;327;p16"/>
          <p:cNvPicPr preferRelativeResize="0">
            <a:picLocks noGrp="1"/>
          </p:cNvPicPr>
          <p:nvPr>
            <p:ph type="body" idx="1"/>
          </p:nvPr>
        </p:nvPicPr>
        <p:blipFill rotWithShape="1">
          <a:blip r:embed="rId3">
            <a:alphaModFix/>
          </a:blip>
          <a:srcRect/>
          <a:stretch/>
        </p:blipFill>
        <p:spPr>
          <a:xfrm>
            <a:off x="-270791" y="1804307"/>
            <a:ext cx="9664088" cy="4384222"/>
          </a:xfrm>
          <a:prstGeom prst="rect">
            <a:avLst/>
          </a:prstGeom>
          <a:noFill/>
          <a:ln>
            <a:noFill/>
          </a:ln>
        </p:spPr>
      </p:pic>
      <p:sp>
        <p:nvSpPr>
          <p:cNvPr id="328" name="Google Shape;328;p16"/>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74b9645ac4_2_91"/>
          <p:cNvSpPr txBox="1">
            <a:spLocks noGrp="1"/>
          </p:cNvSpPr>
          <p:nvPr>
            <p:ph type="title"/>
          </p:nvPr>
        </p:nvSpPr>
        <p:spPr>
          <a:xfrm>
            <a:off x="457200" y="274639"/>
            <a:ext cx="8229600" cy="1143000"/>
          </a:xfrm>
          <a:prstGeom prst="rect">
            <a:avLst/>
          </a:prstGeom>
          <a:solidFill>
            <a:srgbClr val="FF0000">
              <a:alpha val="6549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C000"/>
              </a:buClr>
              <a:buSzPts val="3300"/>
              <a:buFont typeface="Open Sans SemiBold"/>
              <a:buNone/>
            </a:pPr>
            <a:r>
              <a:rPr lang="en-US" b="1">
                <a:solidFill>
                  <a:srgbClr val="FFC000"/>
                </a:solidFill>
                <a:latin typeface="Open Sans SemiBold"/>
                <a:ea typeface="Open Sans SemiBold"/>
                <a:cs typeface="Open Sans SemiBold"/>
                <a:sym typeface="Open Sans SemiBold"/>
              </a:rPr>
              <a:t>FDTD  “Satellite Applications” Recorded Library </a:t>
            </a:r>
            <a:endParaRPr/>
          </a:p>
        </p:txBody>
      </p:sp>
      <p:sp>
        <p:nvSpPr>
          <p:cNvPr id="187" name="Google Shape;187;g74b9645ac4_2_91"/>
          <p:cNvSpPr txBox="1">
            <a:spLocks noGrp="1"/>
          </p:cNvSpPr>
          <p:nvPr>
            <p:ph type="sldNum" idx="12"/>
          </p:nvPr>
        </p:nvSpPr>
        <p:spPr>
          <a:xfrm>
            <a:off x="6553200" y="635635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solidFill>
                  <a:srgbClr val="888888"/>
                </a:solidFill>
                <a:latin typeface="Calibri"/>
                <a:ea typeface="Calibri"/>
                <a:cs typeface="Calibri"/>
                <a:sym typeface="Calibri"/>
              </a:rPr>
              <a:t>2</a:t>
            </a:fld>
            <a:endParaRPr>
              <a:solidFill>
                <a:srgbClr val="888888"/>
              </a:solidFill>
              <a:latin typeface="Calibri"/>
              <a:ea typeface="Calibri"/>
              <a:cs typeface="Calibri"/>
              <a:sym typeface="Calibri"/>
            </a:endParaRPr>
          </a:p>
        </p:txBody>
      </p:sp>
      <p:pic>
        <p:nvPicPr>
          <p:cNvPr id="188" name="Google Shape;188;g74b9645ac4_2_91"/>
          <p:cNvPicPr preferRelativeResize="0"/>
          <p:nvPr/>
        </p:nvPicPr>
        <p:blipFill rotWithShape="1">
          <a:blip r:embed="rId3">
            <a:alphaModFix/>
          </a:blip>
          <a:srcRect/>
          <a:stretch/>
        </p:blipFill>
        <p:spPr>
          <a:xfrm>
            <a:off x="2343150" y="1828801"/>
            <a:ext cx="4457700" cy="2623237"/>
          </a:xfrm>
          <a:prstGeom prst="rect">
            <a:avLst/>
          </a:prstGeom>
          <a:noFill/>
          <a:ln>
            <a:noFill/>
          </a:ln>
        </p:spPr>
      </p:pic>
      <p:sp>
        <p:nvSpPr>
          <p:cNvPr id="189" name="Google Shape;189;g74b9645ac4_2_91"/>
          <p:cNvSpPr txBox="1"/>
          <p:nvPr/>
        </p:nvSpPr>
        <p:spPr>
          <a:xfrm>
            <a:off x="1485900" y="4229100"/>
            <a:ext cx="7283100" cy="14286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FFFF00"/>
                </a:solidFill>
                <a:latin typeface="Open Sans SemiBold"/>
                <a:ea typeface="Open Sans SemiBold"/>
                <a:cs typeface="Open Sans SemiBold"/>
                <a:sym typeface="Open Sans SemiBold"/>
              </a:rPr>
              <a:t>http://rammb.cira.colostate.edu/training/visit/satellite_chat/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latin typeface="Open Sans SemiBold"/>
                <a:ea typeface="Open Sans SemiBold"/>
                <a:cs typeface="Open Sans SemiBold"/>
                <a:sym typeface="Open Sans SemiBold"/>
              </a:rPr>
              <a:t>Recorded Content includes Q&amp;A</a:t>
            </a:r>
            <a:endParaRPr sz="1800" b="1" i="0" u="none" strike="noStrike" cap="none">
              <a:solidFill>
                <a:srgbClr val="FFFF00"/>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800"/>
              <a:buFont typeface="Arial"/>
              <a:buNone/>
            </a:pPr>
            <a:endParaRPr sz="1800" b="1">
              <a:solidFill>
                <a:srgbClr val="FFFF00"/>
              </a:solidFill>
              <a:latin typeface="Open Sans SemiBold"/>
              <a:ea typeface="Open Sans SemiBold"/>
              <a:cs typeface="Open Sans SemiBold"/>
              <a:sym typeface="Open Sans SemiBold"/>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latin typeface="Open Sans SemiBold"/>
                <a:ea typeface="Open Sans SemiBold"/>
                <a:cs typeface="Open Sans SemiBold"/>
                <a:sym typeface="Open Sans SemiBold"/>
              </a:rPr>
              <a:t>Call for speakers!  Let us know if you want to speak on a topic!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latin typeface="Open Sans SemiBold"/>
                <a:ea typeface="Open Sans SemiBold"/>
                <a:cs typeface="Open Sans SemiBold"/>
                <a:sym typeface="Open Sans SemiBold"/>
              </a:rPr>
              <a:t>Contact:  </a:t>
            </a:r>
            <a:r>
              <a:rPr lang="en-US" sz="1800" b="1" i="0" u="none" strike="noStrike" cap="none">
                <a:solidFill>
                  <a:srgbClr val="FFFFFF"/>
                </a:solidFill>
                <a:latin typeface="Open Sans SemiBold"/>
                <a:ea typeface="Open Sans SemiBold"/>
                <a:cs typeface="Open Sans SemiBold"/>
                <a:sym typeface="Open Sans SemiBold"/>
              </a:rPr>
              <a:t>scott.lindstrom@noaa.gov  OR dan.bikos@noaa.gov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7"/>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34" name="Google Shape;334;p17"/>
          <p:cNvPicPr preferRelativeResize="0">
            <a:picLocks noGrp="1"/>
          </p:cNvPicPr>
          <p:nvPr>
            <p:ph type="body" idx="1"/>
          </p:nvPr>
        </p:nvPicPr>
        <p:blipFill rotWithShape="1">
          <a:blip r:embed="rId3">
            <a:alphaModFix/>
          </a:blip>
          <a:srcRect/>
          <a:stretch/>
        </p:blipFill>
        <p:spPr>
          <a:xfrm>
            <a:off x="-270790" y="1804307"/>
            <a:ext cx="9664085" cy="4384222"/>
          </a:xfrm>
          <a:prstGeom prst="rect">
            <a:avLst/>
          </a:prstGeom>
          <a:noFill/>
          <a:ln>
            <a:noFill/>
          </a:ln>
        </p:spPr>
      </p:pic>
      <p:sp>
        <p:nvSpPr>
          <p:cNvPr id="335" name="Google Shape;335;p17"/>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8"/>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41" name="Google Shape;341;p18"/>
          <p:cNvPicPr preferRelativeResize="0">
            <a:picLocks noGrp="1"/>
          </p:cNvPicPr>
          <p:nvPr>
            <p:ph type="body" idx="1"/>
          </p:nvPr>
        </p:nvPicPr>
        <p:blipFill rotWithShape="1">
          <a:blip r:embed="rId3">
            <a:alphaModFix/>
          </a:blip>
          <a:srcRect/>
          <a:stretch/>
        </p:blipFill>
        <p:spPr>
          <a:xfrm>
            <a:off x="-270790" y="1804307"/>
            <a:ext cx="9664085" cy="4384222"/>
          </a:xfrm>
          <a:prstGeom prst="rect">
            <a:avLst/>
          </a:prstGeom>
          <a:noFill/>
          <a:ln>
            <a:noFill/>
          </a:ln>
        </p:spPr>
      </p:pic>
      <p:sp>
        <p:nvSpPr>
          <p:cNvPr id="342" name="Google Shape;342;p18"/>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9"/>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49" name="Google Shape;349;p19"/>
          <p:cNvPicPr preferRelativeResize="0">
            <a:picLocks noGrp="1"/>
          </p:cNvPicPr>
          <p:nvPr>
            <p:ph type="body" idx="1"/>
          </p:nvPr>
        </p:nvPicPr>
        <p:blipFill rotWithShape="1">
          <a:blip r:embed="rId3">
            <a:alphaModFix/>
          </a:blip>
          <a:srcRect l="17211" r="17211"/>
          <a:stretch/>
        </p:blipFill>
        <p:spPr>
          <a:xfrm>
            <a:off x="1020536" y="534394"/>
            <a:ext cx="7372350" cy="6323606"/>
          </a:xfrm>
          <a:prstGeom prst="rect">
            <a:avLst/>
          </a:prstGeom>
          <a:noFill/>
          <a:ln>
            <a:noFill/>
          </a:ln>
        </p:spPr>
      </p:pic>
      <p:sp>
        <p:nvSpPr>
          <p:cNvPr id="350" name="Google Shape;350;p19"/>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0"/>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56" name="Google Shape;356;p20"/>
          <p:cNvPicPr preferRelativeResize="0">
            <a:picLocks noGrp="1"/>
          </p:cNvPicPr>
          <p:nvPr>
            <p:ph type="body" idx="1"/>
          </p:nvPr>
        </p:nvPicPr>
        <p:blipFill rotWithShape="1">
          <a:blip r:embed="rId3">
            <a:alphaModFix/>
          </a:blip>
          <a:srcRect/>
          <a:stretch/>
        </p:blipFill>
        <p:spPr>
          <a:xfrm>
            <a:off x="96342" y="1208314"/>
            <a:ext cx="8951317" cy="5553545"/>
          </a:xfrm>
          <a:prstGeom prst="rect">
            <a:avLst/>
          </a:prstGeom>
          <a:noFill/>
          <a:ln>
            <a:noFill/>
          </a:ln>
        </p:spPr>
      </p:pic>
      <p:sp>
        <p:nvSpPr>
          <p:cNvPr id="357" name="Google Shape;357;p20"/>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1"/>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63" name="Google Shape;363;p21"/>
          <p:cNvPicPr preferRelativeResize="0">
            <a:picLocks noGrp="1"/>
          </p:cNvPicPr>
          <p:nvPr>
            <p:ph type="body" idx="1"/>
          </p:nvPr>
        </p:nvPicPr>
        <p:blipFill rotWithShape="1">
          <a:blip r:embed="rId3">
            <a:alphaModFix/>
          </a:blip>
          <a:srcRect/>
          <a:stretch/>
        </p:blipFill>
        <p:spPr>
          <a:xfrm>
            <a:off x="1820636" y="613769"/>
            <a:ext cx="5502728" cy="6147002"/>
          </a:xfrm>
          <a:prstGeom prst="rect">
            <a:avLst/>
          </a:prstGeom>
          <a:noFill/>
          <a:ln>
            <a:noFill/>
          </a:ln>
        </p:spPr>
      </p:pic>
      <p:sp>
        <p:nvSpPr>
          <p:cNvPr id="364" name="Google Shape;364;p21"/>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2"/>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Success with Implementation</a:t>
            </a:r>
            <a:endParaRPr/>
          </a:p>
        </p:txBody>
      </p:sp>
      <p:pic>
        <p:nvPicPr>
          <p:cNvPr id="370" name="Google Shape;370;p22"/>
          <p:cNvPicPr preferRelativeResize="0">
            <a:picLocks noGrp="1"/>
          </p:cNvPicPr>
          <p:nvPr>
            <p:ph type="body" idx="1"/>
          </p:nvPr>
        </p:nvPicPr>
        <p:blipFill rotWithShape="1">
          <a:blip r:embed="rId3">
            <a:alphaModFix/>
          </a:blip>
          <a:srcRect/>
          <a:stretch/>
        </p:blipFill>
        <p:spPr>
          <a:xfrm>
            <a:off x="542925" y="681038"/>
            <a:ext cx="8058150" cy="6112376"/>
          </a:xfrm>
          <a:prstGeom prst="rect">
            <a:avLst/>
          </a:prstGeom>
          <a:noFill/>
          <a:ln>
            <a:noFill/>
          </a:ln>
        </p:spPr>
      </p:pic>
      <p:sp>
        <p:nvSpPr>
          <p:cNvPr id="371" name="Google Shape;371;p22"/>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3"/>
          <p:cNvSpPr txBox="1">
            <a:spLocks noGrp="1"/>
          </p:cNvSpPr>
          <p:nvPr>
            <p:ph type="title"/>
          </p:nvPr>
        </p:nvSpPr>
        <p:spPr>
          <a:xfrm>
            <a:off x="0" y="18256"/>
            <a:ext cx="788670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Conclusions and Final Thoughts</a:t>
            </a:r>
            <a:endParaRPr/>
          </a:p>
        </p:txBody>
      </p:sp>
      <p:sp>
        <p:nvSpPr>
          <p:cNvPr id="377" name="Google Shape;377;p23"/>
          <p:cNvSpPr txBox="1">
            <a:spLocks noGrp="1"/>
          </p:cNvSpPr>
          <p:nvPr>
            <p:ph type="body" idx="1"/>
          </p:nvPr>
        </p:nvSpPr>
        <p:spPr>
          <a:xfrm>
            <a:off x="1257300" y="815912"/>
            <a:ext cx="7886700" cy="52261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It is taking time but we are getting there…</a:t>
            </a:r>
            <a:endParaRPr/>
          </a:p>
          <a:p>
            <a:pPr marL="685800" lvl="1" indent="-228600" algn="l" rtl="0">
              <a:lnSpc>
                <a:spcPct val="90000"/>
              </a:lnSpc>
              <a:spcBef>
                <a:spcPts val="500"/>
              </a:spcBef>
              <a:spcAft>
                <a:spcPts val="0"/>
              </a:spcAft>
              <a:buClr>
                <a:schemeClr val="dk1"/>
              </a:buClr>
              <a:buSzPts val="2400"/>
              <a:buChar char="•"/>
            </a:pPr>
            <a:r>
              <a:rPr lang="en-US"/>
              <a:t>More cases, more understanding, more use!</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Workload and data overload</a:t>
            </a:r>
            <a:endParaRPr/>
          </a:p>
          <a:p>
            <a:pPr marL="685800" lvl="1" indent="-228600" algn="l" rtl="0">
              <a:lnSpc>
                <a:spcPct val="90000"/>
              </a:lnSpc>
              <a:spcBef>
                <a:spcPts val="500"/>
              </a:spcBef>
              <a:spcAft>
                <a:spcPts val="0"/>
              </a:spcAft>
              <a:buClr>
                <a:schemeClr val="dk1"/>
              </a:buClr>
              <a:buSzPts val="2400"/>
              <a:buChar char="•"/>
            </a:pPr>
            <a:r>
              <a:rPr lang="en-US"/>
              <a:t>How to achieve balance?</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Stay involved.</a:t>
            </a:r>
            <a:endParaRPr/>
          </a:p>
          <a:p>
            <a:pPr marL="685800" lvl="1" indent="-228600" algn="l" rtl="0">
              <a:lnSpc>
                <a:spcPct val="90000"/>
              </a:lnSpc>
              <a:spcBef>
                <a:spcPts val="500"/>
              </a:spcBef>
              <a:spcAft>
                <a:spcPts val="0"/>
              </a:spcAft>
              <a:buClr>
                <a:schemeClr val="dk1"/>
              </a:buClr>
              <a:buSzPts val="2400"/>
              <a:buChar char="•"/>
            </a:pPr>
            <a:r>
              <a:rPr lang="en-US"/>
              <a:t>R2O -&gt; O2R</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800"/>
              <a:buChar char="•"/>
            </a:pPr>
            <a:r>
              <a:rPr lang="en-US"/>
              <a:t>Stay accessible, friends!</a:t>
            </a:r>
            <a:endParaRPr/>
          </a:p>
          <a:p>
            <a:pPr marL="685800" lvl="1" indent="-228600" algn="l" rtl="0">
              <a:lnSpc>
                <a:spcPct val="90000"/>
              </a:lnSpc>
              <a:spcBef>
                <a:spcPts val="500"/>
              </a:spcBef>
              <a:spcAft>
                <a:spcPts val="0"/>
              </a:spcAft>
              <a:buClr>
                <a:schemeClr val="dk1"/>
              </a:buClr>
              <a:buSzPts val="2400"/>
              <a:buChar char="•"/>
            </a:pPr>
            <a:r>
              <a:rPr lang="en-US"/>
              <a:t>Tools, archives, notebooks, data</a:t>
            </a:r>
            <a:endParaRPr/>
          </a:p>
        </p:txBody>
      </p:sp>
      <p:sp>
        <p:nvSpPr>
          <p:cNvPr id="378" name="Google Shape;378;p23"/>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pic>
        <p:nvPicPr>
          <p:cNvPr id="379" name="Google Shape;379;p23"/>
          <p:cNvPicPr preferRelativeResize="0"/>
          <p:nvPr/>
        </p:nvPicPr>
        <p:blipFill rotWithShape="1">
          <a:blip r:embed="rId3">
            <a:alphaModFix/>
          </a:blip>
          <a:srcRect/>
          <a:stretch/>
        </p:blipFill>
        <p:spPr>
          <a:xfrm>
            <a:off x="5200650" y="2601887"/>
            <a:ext cx="3844171" cy="256278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24"/>
          <p:cNvPicPr preferRelativeResize="0">
            <a:picLocks noGrp="1"/>
          </p:cNvPicPr>
          <p:nvPr>
            <p:ph type="body" idx="1"/>
          </p:nvPr>
        </p:nvPicPr>
        <p:blipFill rotWithShape="1">
          <a:blip r:embed="rId3">
            <a:alphaModFix/>
          </a:blip>
          <a:srcRect/>
          <a:stretch/>
        </p:blipFill>
        <p:spPr>
          <a:xfrm>
            <a:off x="0" y="0"/>
            <a:ext cx="10287001" cy="6858000"/>
          </a:xfrm>
          <a:prstGeom prst="rect">
            <a:avLst/>
          </a:prstGeom>
          <a:noFill/>
          <a:ln>
            <a:noFill/>
          </a:ln>
        </p:spPr>
      </p:pic>
      <p:sp>
        <p:nvSpPr>
          <p:cNvPr id="385" name="Google Shape;385;p2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Questions?</a:t>
            </a:r>
            <a:endParaRPr/>
          </a:p>
        </p:txBody>
      </p:sp>
      <p:sp>
        <p:nvSpPr>
          <p:cNvPr id="386" name="Google Shape;386;p24"/>
          <p:cNvSpPr txBox="1"/>
          <p:nvPr/>
        </p:nvSpPr>
        <p:spPr>
          <a:xfrm>
            <a:off x="222250" y="6488668"/>
            <a:ext cx="8783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Jason.Jordan@noaa.gov                                                                                         Twitter: @kc5knd </a:t>
            </a:r>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74b9645ac4_2_98"/>
          <p:cNvSpPr txBox="1">
            <a:spLocks noGrp="1"/>
          </p:cNvSpPr>
          <p:nvPr>
            <p:ph type="title"/>
          </p:nvPr>
        </p:nvSpPr>
        <p:spPr>
          <a:xfrm>
            <a:off x="1485900" y="914400"/>
            <a:ext cx="6172200" cy="857250"/>
          </a:xfrm>
          <a:prstGeom prst="rect">
            <a:avLst/>
          </a:prstGeom>
          <a:solidFill>
            <a:srgbClr val="0070C0">
              <a:alpha val="44313"/>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C000"/>
              </a:buClr>
              <a:buSzPts val="2700"/>
              <a:buFont typeface="Open Sans SemiBold"/>
              <a:buNone/>
            </a:pPr>
            <a:r>
              <a:rPr lang="en-US" sz="2700">
                <a:solidFill>
                  <a:srgbClr val="FFC000"/>
                </a:solidFill>
                <a:latin typeface="Open Sans SemiBold"/>
                <a:ea typeface="Open Sans SemiBold"/>
                <a:cs typeface="Open Sans SemiBold"/>
                <a:sym typeface="Open Sans SemiBold"/>
              </a:rPr>
              <a:t>FDTD GOES-16 Applications</a:t>
            </a:r>
            <a:r>
              <a:rPr lang="en-US" sz="2970">
                <a:solidFill>
                  <a:srgbClr val="FFC000"/>
                </a:solidFill>
                <a:latin typeface="Open Sans SemiBold"/>
                <a:ea typeface="Open Sans SemiBold"/>
                <a:cs typeface="Open Sans SemiBold"/>
                <a:sym typeface="Open Sans SemiBold"/>
              </a:rPr>
              <a:t/>
            </a:r>
            <a:br>
              <a:rPr lang="en-US" sz="2970">
                <a:solidFill>
                  <a:srgbClr val="FFC000"/>
                </a:solidFill>
                <a:latin typeface="Open Sans SemiBold"/>
                <a:ea typeface="Open Sans SemiBold"/>
                <a:cs typeface="Open Sans SemiBold"/>
                <a:sym typeface="Open Sans SemiBold"/>
              </a:rPr>
            </a:br>
            <a:r>
              <a:rPr lang="en-US" sz="2970">
                <a:solidFill>
                  <a:srgbClr val="FFC000"/>
                </a:solidFill>
                <a:latin typeface="Open Sans SemiBold"/>
                <a:ea typeface="Open Sans SemiBold"/>
                <a:cs typeface="Open Sans SemiBold"/>
                <a:sym typeface="Open Sans SemiBold"/>
              </a:rPr>
              <a:t>Webinar Protocol</a:t>
            </a:r>
            <a:endParaRPr sz="2970">
              <a:solidFill>
                <a:srgbClr val="FFC000"/>
              </a:solidFill>
              <a:latin typeface="Open Sans SemiBold"/>
              <a:ea typeface="Open Sans SemiBold"/>
              <a:cs typeface="Open Sans SemiBold"/>
              <a:sym typeface="Open Sans SemiBold"/>
            </a:endParaRPr>
          </a:p>
        </p:txBody>
      </p:sp>
      <p:sp>
        <p:nvSpPr>
          <p:cNvPr id="196" name="Google Shape;196;g74b9645ac4_2_98"/>
          <p:cNvSpPr txBox="1">
            <a:spLocks noGrp="1"/>
          </p:cNvSpPr>
          <p:nvPr>
            <p:ph type="body" idx="1"/>
          </p:nvPr>
        </p:nvSpPr>
        <p:spPr>
          <a:xfrm>
            <a:off x="1485900" y="2057400"/>
            <a:ext cx="6172200" cy="3371850"/>
          </a:xfrm>
          <a:prstGeom prst="rect">
            <a:avLst/>
          </a:prstGeom>
          <a:noFill/>
          <a:ln>
            <a:noFill/>
          </a:ln>
        </p:spPr>
        <p:txBody>
          <a:bodyPr spcFirstLastPara="1" wrap="square" lIns="91425" tIns="45700" rIns="91425" bIns="45700" anchor="t" anchorCtr="0">
            <a:noAutofit/>
          </a:bodyPr>
          <a:lstStyle/>
          <a:p>
            <a:pPr marL="257175" lvl="0" indent="-257175" algn="l" rtl="0">
              <a:lnSpc>
                <a:spcPct val="90000"/>
              </a:lnSpc>
              <a:spcBef>
                <a:spcPts val="0"/>
              </a:spcBef>
              <a:spcAft>
                <a:spcPts val="0"/>
              </a:spcAft>
              <a:buClr>
                <a:schemeClr val="dk1"/>
              </a:buClr>
              <a:buSzPts val="1942"/>
              <a:buChar char="•"/>
            </a:pPr>
            <a:r>
              <a:rPr lang="en-US" sz="1942">
                <a:latin typeface="Open Sans SemiBold"/>
                <a:ea typeface="Open Sans SemiBold"/>
                <a:cs typeface="Open Sans SemiBold"/>
                <a:sym typeface="Open Sans SemiBold"/>
              </a:rPr>
              <a:t>~20 minutes for the speaker</a:t>
            </a:r>
            <a:endParaRPr/>
          </a:p>
          <a:p>
            <a:pPr marL="557213" lvl="1" indent="-214312" algn="l" rtl="0">
              <a:lnSpc>
                <a:spcPct val="90000"/>
              </a:lnSpc>
              <a:spcBef>
                <a:spcPts val="333"/>
              </a:spcBef>
              <a:spcAft>
                <a:spcPts val="0"/>
              </a:spcAft>
              <a:buClr>
                <a:schemeClr val="dk1"/>
              </a:buClr>
              <a:buSzPts val="1665"/>
              <a:buChar char="–"/>
            </a:pPr>
            <a:r>
              <a:rPr lang="en-US" sz="1665">
                <a:latin typeface="Open Sans SemiBold"/>
                <a:ea typeface="Open Sans SemiBold"/>
                <a:cs typeface="Open Sans SemiBold"/>
                <a:sym typeface="Open Sans SemiBold"/>
              </a:rPr>
              <a:t>Send questions via GoTo Chat</a:t>
            </a:r>
            <a:endParaRPr/>
          </a:p>
          <a:p>
            <a:pPr marL="557213" lvl="1" indent="-214312" algn="l" rtl="0">
              <a:lnSpc>
                <a:spcPct val="90000"/>
              </a:lnSpc>
              <a:spcBef>
                <a:spcPts val="333"/>
              </a:spcBef>
              <a:spcAft>
                <a:spcPts val="0"/>
              </a:spcAft>
              <a:buClr>
                <a:schemeClr val="dk1"/>
              </a:buClr>
              <a:buSzPts val="1665"/>
              <a:buChar char="–"/>
            </a:pPr>
            <a:r>
              <a:rPr lang="en-US" sz="1665">
                <a:latin typeface="Open Sans SemiBold"/>
                <a:ea typeface="Open Sans SemiBold"/>
                <a:cs typeface="Open Sans SemiBold"/>
                <a:sym typeface="Open Sans SemiBold"/>
              </a:rPr>
              <a:t>Or ask during Q&amp;A period via phone</a:t>
            </a:r>
            <a:endParaRPr/>
          </a:p>
          <a:p>
            <a:pPr marL="557213" lvl="1" indent="-108584" algn="l" rtl="0">
              <a:lnSpc>
                <a:spcPct val="90000"/>
              </a:lnSpc>
              <a:spcBef>
                <a:spcPts val="333"/>
              </a:spcBef>
              <a:spcAft>
                <a:spcPts val="0"/>
              </a:spcAft>
              <a:buClr>
                <a:schemeClr val="dk1"/>
              </a:buClr>
              <a:buSzPts val="1665"/>
              <a:buNone/>
            </a:pPr>
            <a:endParaRPr sz="1665">
              <a:latin typeface="Open Sans SemiBold"/>
              <a:ea typeface="Open Sans SemiBold"/>
              <a:cs typeface="Open Sans SemiBold"/>
              <a:sym typeface="Open Sans SemiBold"/>
            </a:endParaRPr>
          </a:p>
          <a:p>
            <a:pPr marL="257175" lvl="0" indent="-257175" algn="l" rtl="0">
              <a:lnSpc>
                <a:spcPct val="90000"/>
              </a:lnSpc>
              <a:spcBef>
                <a:spcPts val="388"/>
              </a:spcBef>
              <a:spcAft>
                <a:spcPts val="0"/>
              </a:spcAft>
              <a:buClr>
                <a:schemeClr val="dk1"/>
              </a:buClr>
              <a:buSzPts val="1942"/>
              <a:buChar char="•"/>
            </a:pPr>
            <a:r>
              <a:rPr lang="en-US" sz="1942">
                <a:latin typeface="Open Sans SemiBold"/>
                <a:ea typeface="Open Sans SemiBold"/>
                <a:cs typeface="Open Sans SemiBold"/>
                <a:sym typeface="Open Sans SemiBold"/>
              </a:rPr>
              <a:t>Followed by Q&amp;A </a:t>
            </a:r>
            <a:endParaRPr/>
          </a:p>
          <a:p>
            <a:pPr marL="557213" lvl="1" indent="-214312" algn="l" rtl="0">
              <a:lnSpc>
                <a:spcPct val="90000"/>
              </a:lnSpc>
              <a:spcBef>
                <a:spcPts val="333"/>
              </a:spcBef>
              <a:spcAft>
                <a:spcPts val="0"/>
              </a:spcAft>
              <a:buClr>
                <a:schemeClr val="dk1"/>
              </a:buClr>
              <a:buSzPts val="1665"/>
              <a:buChar char="–"/>
            </a:pPr>
            <a:r>
              <a:rPr lang="en-US" sz="1665">
                <a:latin typeface="Open Sans SemiBold"/>
                <a:ea typeface="Open Sans SemiBold"/>
                <a:cs typeface="Open Sans SemiBold"/>
                <a:sym typeface="Open Sans SemiBold"/>
              </a:rPr>
              <a:t>Open discussion forum</a:t>
            </a:r>
            <a:endParaRPr/>
          </a:p>
          <a:p>
            <a:pPr marL="557213" lvl="1" indent="-214312" algn="l" rtl="0">
              <a:lnSpc>
                <a:spcPct val="90000"/>
              </a:lnSpc>
              <a:spcBef>
                <a:spcPts val="388"/>
              </a:spcBef>
              <a:spcAft>
                <a:spcPts val="0"/>
              </a:spcAft>
              <a:buClr>
                <a:schemeClr val="dk1"/>
              </a:buClr>
              <a:buSzPts val="1665"/>
              <a:buChar char="–"/>
            </a:pPr>
            <a:r>
              <a:rPr lang="en-US" sz="1665">
                <a:latin typeface="Open Sans SemiBold"/>
                <a:ea typeface="Open Sans SemiBold"/>
                <a:cs typeface="Open Sans SemiBold"/>
                <a:sym typeface="Open Sans SemiBold"/>
              </a:rPr>
              <a:t>Done by 1930 UTC</a:t>
            </a:r>
            <a:r>
              <a:rPr lang="en-US" sz="1942">
                <a:latin typeface="Open Sans SemiBold"/>
                <a:ea typeface="Open Sans SemiBold"/>
                <a:cs typeface="Open Sans SemiBold"/>
                <a:sym typeface="Open Sans SemiBold"/>
              </a:rPr>
              <a:t/>
            </a:r>
            <a:br>
              <a:rPr lang="en-US" sz="1942">
                <a:latin typeface="Open Sans SemiBold"/>
                <a:ea typeface="Open Sans SemiBold"/>
                <a:cs typeface="Open Sans SemiBold"/>
                <a:sym typeface="Open Sans SemiBold"/>
              </a:rPr>
            </a:br>
            <a:endParaRPr sz="1665">
              <a:latin typeface="Open Sans SemiBold"/>
              <a:ea typeface="Open Sans SemiBold"/>
              <a:cs typeface="Open Sans SemiBold"/>
              <a:sym typeface="Open Sans SemiBold"/>
            </a:endParaRPr>
          </a:p>
          <a:p>
            <a:pPr marL="257175" lvl="0" indent="-257175" algn="l" rtl="0">
              <a:lnSpc>
                <a:spcPct val="90000"/>
              </a:lnSpc>
              <a:spcBef>
                <a:spcPts val="388"/>
              </a:spcBef>
              <a:spcAft>
                <a:spcPts val="0"/>
              </a:spcAft>
              <a:buClr>
                <a:schemeClr val="dk1"/>
              </a:buClr>
              <a:buSzPts val="1942"/>
              <a:buChar char="•"/>
            </a:pPr>
            <a:r>
              <a:rPr lang="en-US" sz="1942">
                <a:latin typeface="Open Sans SemiBold"/>
                <a:ea typeface="Open Sans SemiBold"/>
                <a:cs typeface="Open Sans SemiBold"/>
                <a:sym typeface="Open Sans SemiBold"/>
              </a:rPr>
              <a:t>Do NOT press hold!!!</a:t>
            </a:r>
            <a:endParaRPr/>
          </a:p>
          <a:p>
            <a:pPr marL="257175" lvl="0" indent="-133858" algn="l" rtl="0">
              <a:lnSpc>
                <a:spcPct val="90000"/>
              </a:lnSpc>
              <a:spcBef>
                <a:spcPts val="388"/>
              </a:spcBef>
              <a:spcAft>
                <a:spcPts val="0"/>
              </a:spcAft>
              <a:buClr>
                <a:schemeClr val="dk1"/>
              </a:buClr>
              <a:buSzPts val="1942"/>
              <a:buNone/>
            </a:pPr>
            <a:endParaRPr sz="1942">
              <a:latin typeface="Open Sans SemiBold"/>
              <a:ea typeface="Open Sans SemiBold"/>
              <a:cs typeface="Open Sans SemiBold"/>
              <a:sym typeface="Open Sans SemiBold"/>
            </a:endParaRPr>
          </a:p>
          <a:p>
            <a:pPr marL="257175" lvl="0" indent="-257175" algn="l" rtl="0">
              <a:lnSpc>
                <a:spcPct val="90000"/>
              </a:lnSpc>
              <a:spcBef>
                <a:spcPts val="388"/>
              </a:spcBef>
              <a:spcAft>
                <a:spcPts val="0"/>
              </a:spcAft>
              <a:buClr>
                <a:schemeClr val="dk1"/>
              </a:buClr>
              <a:buSzPts val="1942"/>
              <a:buChar char="•"/>
            </a:pPr>
            <a:r>
              <a:rPr lang="en-US" sz="1942">
                <a:latin typeface="Open Sans SemiBold"/>
                <a:ea typeface="Open Sans SemiBold"/>
                <a:cs typeface="Open Sans SemiBold"/>
                <a:sym typeface="Open Sans SemiBold"/>
              </a:rPr>
              <a:t>Mute when not speaking</a:t>
            </a:r>
            <a:endParaRPr/>
          </a:p>
        </p:txBody>
      </p:sp>
      <p:sp>
        <p:nvSpPr>
          <p:cNvPr id="197" name="Google Shape;197;g74b9645ac4_2_98"/>
          <p:cNvSpPr txBox="1">
            <a:spLocks noGrp="1"/>
          </p:cNvSpPr>
          <p:nvPr>
            <p:ph type="sldNum" idx="12"/>
          </p:nvPr>
        </p:nvSpPr>
        <p:spPr>
          <a:xfrm>
            <a:off x="8153400" y="6356351"/>
            <a:ext cx="533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500"/>
              <a:buNone/>
            </a:pPr>
            <a:fld id="{00000000-1234-1234-1234-123412341234}" type="slidenum">
              <a:rPr lang="en-US">
                <a:solidFill>
                  <a:srgbClr val="FFFFFF"/>
                </a:solidFill>
                <a:latin typeface="Open Sans SemiBold"/>
                <a:ea typeface="Open Sans SemiBold"/>
                <a:cs typeface="Open Sans SemiBold"/>
                <a:sym typeface="Open Sans SemiBold"/>
              </a:rPr>
              <a:t>3</a:t>
            </a:fld>
            <a:endParaRPr>
              <a:solidFill>
                <a:srgbClr val="FFFFFF"/>
              </a:solidFill>
              <a:latin typeface="Open Sans SemiBold"/>
              <a:ea typeface="Open Sans SemiBold"/>
              <a:cs typeface="Open Sans SemiBold"/>
              <a:sym typeface="Open Sans SemiBold"/>
            </a:endParaRPr>
          </a:p>
        </p:txBody>
      </p:sp>
      <p:pic>
        <p:nvPicPr>
          <p:cNvPr id="198" name="Google Shape;198;g74b9645ac4_2_98" descr="C:\Users\jboettcher\AppData\Local\Microsoft\Windows\Temporary Internet Files\Content.IE5\8XGR5AQB\MP900289528[1].jpg"/>
          <p:cNvPicPr preferRelativeResize="0"/>
          <p:nvPr/>
        </p:nvPicPr>
        <p:blipFill rotWithShape="1">
          <a:blip r:embed="rId3">
            <a:alphaModFix/>
          </a:blip>
          <a:srcRect/>
          <a:stretch/>
        </p:blipFill>
        <p:spPr>
          <a:xfrm>
            <a:off x="6172200" y="2057400"/>
            <a:ext cx="1409700" cy="2114550"/>
          </a:xfrm>
          <a:prstGeom prst="rect">
            <a:avLst/>
          </a:prstGeom>
          <a:noFill/>
          <a:ln w="9525" cap="flat" cmpd="sng">
            <a:solidFill>
              <a:schemeClr val="dk1"/>
            </a:solidFill>
            <a:prstDash val="solid"/>
            <a:round/>
            <a:headEnd type="none" w="sm" len="sm"/>
            <a:tailEnd type="none" w="sm" len="sm"/>
          </a:ln>
        </p:spPr>
      </p:pic>
      <p:pic>
        <p:nvPicPr>
          <p:cNvPr id="199" name="Google Shape;199;g74b9645ac4_2_98" descr="C:\Users\jboettcher\AppData\Local\Microsoft\Windows\Temporary Internet Files\Content.IE5\E81K2WB2\MC900299735[1].wmf"/>
          <p:cNvPicPr preferRelativeResize="0"/>
          <p:nvPr/>
        </p:nvPicPr>
        <p:blipFill rotWithShape="1">
          <a:blip r:embed="rId4">
            <a:alphaModFix/>
          </a:blip>
          <a:srcRect/>
          <a:stretch/>
        </p:blipFill>
        <p:spPr>
          <a:xfrm>
            <a:off x="5772150" y="4629150"/>
            <a:ext cx="1135452" cy="11457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
          <p:cNvSpPr txBox="1">
            <a:spLocks noGrp="1"/>
          </p:cNvSpPr>
          <p:nvPr>
            <p:ph type="ctrTitle"/>
          </p:nvPr>
        </p:nvSpPr>
        <p:spPr>
          <a:xfrm>
            <a:off x="0" y="0"/>
            <a:ext cx="7772400" cy="1551214"/>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chemeClr val="lt1"/>
              </a:buClr>
              <a:buSzPts val="5400"/>
              <a:buFont typeface="Calibri"/>
              <a:buNone/>
            </a:pPr>
            <a:r>
              <a:rPr lang="en-US" sz="5400" b="1">
                <a:solidFill>
                  <a:schemeClr val="lt1"/>
                </a:solidFill>
              </a:rPr>
              <a:t>GLM at a National Weather Service Forecast Office</a:t>
            </a:r>
            <a:endParaRPr sz="4770" b="1" i="1">
              <a:solidFill>
                <a:schemeClr val="lt1"/>
              </a:solidFill>
            </a:endParaRPr>
          </a:p>
        </p:txBody>
      </p:sp>
      <p:sp>
        <p:nvSpPr>
          <p:cNvPr id="205" name="Google Shape;205;p1"/>
          <p:cNvSpPr txBox="1">
            <a:spLocks noGrp="1"/>
          </p:cNvSpPr>
          <p:nvPr>
            <p:ph type="subTitle" idx="1"/>
          </p:nvPr>
        </p:nvSpPr>
        <p:spPr>
          <a:xfrm>
            <a:off x="2286000" y="5617028"/>
            <a:ext cx="6858000" cy="124097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2400"/>
              <a:buNone/>
            </a:pPr>
            <a:r>
              <a:rPr lang="en-US">
                <a:solidFill>
                  <a:schemeClr val="lt1"/>
                </a:solidFill>
              </a:rPr>
              <a:t>Jason Jordan</a:t>
            </a:r>
            <a:endParaRPr/>
          </a:p>
          <a:p>
            <a:pPr marL="0" lvl="0" indent="0" algn="r" rtl="0">
              <a:lnSpc>
                <a:spcPct val="90000"/>
              </a:lnSpc>
              <a:spcBef>
                <a:spcPts val="1000"/>
              </a:spcBef>
              <a:spcAft>
                <a:spcPts val="0"/>
              </a:spcAft>
              <a:buClr>
                <a:schemeClr val="lt1"/>
              </a:buClr>
              <a:buSzPts val="2400"/>
              <a:buNone/>
            </a:pPr>
            <a:r>
              <a:rPr lang="en-US">
                <a:solidFill>
                  <a:schemeClr val="lt1"/>
                </a:solidFill>
              </a:rPr>
              <a:t>Senior Meteorologist</a:t>
            </a:r>
            <a:br>
              <a:rPr lang="en-US">
                <a:solidFill>
                  <a:schemeClr val="lt1"/>
                </a:solidFill>
              </a:rPr>
            </a:br>
            <a:r>
              <a:rPr lang="en-US">
                <a:solidFill>
                  <a:schemeClr val="lt1"/>
                </a:solidFill>
              </a:rPr>
              <a:t>National Weather Service Lubbock, TX</a:t>
            </a:r>
            <a:endParaRPr/>
          </a:p>
        </p:txBody>
      </p:sp>
      <p:pic>
        <p:nvPicPr>
          <p:cNvPr id="206" name="Google Shape;206;p1"/>
          <p:cNvPicPr preferRelativeResize="0"/>
          <p:nvPr/>
        </p:nvPicPr>
        <p:blipFill rotWithShape="1">
          <a:blip r:embed="rId3">
            <a:alphaModFix/>
          </a:blip>
          <a:srcRect l="10108" t="10401" r="21505" b="23024"/>
          <a:stretch/>
        </p:blipFill>
        <p:spPr>
          <a:xfrm>
            <a:off x="76334" y="2184781"/>
            <a:ext cx="6479904" cy="3913940"/>
          </a:xfrm>
          <a:prstGeom prst="rect">
            <a:avLst/>
          </a:prstGeom>
          <a:noFill/>
          <a:ln>
            <a:noFill/>
          </a:ln>
        </p:spPr>
      </p:pic>
      <p:pic>
        <p:nvPicPr>
          <p:cNvPr id="207" name="Google Shape;207;p1"/>
          <p:cNvPicPr preferRelativeResize="0"/>
          <p:nvPr/>
        </p:nvPicPr>
        <p:blipFill rotWithShape="1">
          <a:blip r:embed="rId4">
            <a:alphaModFix/>
          </a:blip>
          <a:srcRect r="20190" b="43375"/>
          <a:stretch/>
        </p:blipFill>
        <p:spPr>
          <a:xfrm rot="10800000">
            <a:off x="5186774" y="2956994"/>
            <a:ext cx="3957226" cy="2105746"/>
          </a:xfrm>
          <a:prstGeom prst="rect">
            <a:avLst/>
          </a:prstGeom>
          <a:noFill/>
          <a:ln>
            <a:noFill/>
          </a:ln>
        </p:spPr>
      </p:pic>
      <p:sp>
        <p:nvSpPr>
          <p:cNvPr id="208" name="Google Shape;208;p1"/>
          <p:cNvSpPr txBox="1"/>
          <p:nvPr/>
        </p:nvSpPr>
        <p:spPr>
          <a:xfrm>
            <a:off x="1061358" y="1405780"/>
            <a:ext cx="659866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1" u="none" strike="noStrike" cap="none">
                <a:solidFill>
                  <a:schemeClr val="dk1"/>
                </a:solidFill>
                <a:latin typeface="Calibri"/>
                <a:ea typeface="Calibri"/>
                <a:cs typeface="Calibri"/>
                <a:sym typeface="Calibri"/>
              </a:rPr>
              <a:t>First Thoughts and Experiences</a:t>
            </a:r>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
          <p:cNvSpPr txBox="1">
            <a:spLocks noGrp="1"/>
          </p:cNvSpPr>
          <p:nvPr>
            <p:ph type="title"/>
          </p:nvPr>
        </p:nvSpPr>
        <p:spPr>
          <a:xfrm>
            <a:off x="0" y="0"/>
            <a:ext cx="7886700" cy="6880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What will be covered?</a:t>
            </a:r>
            <a:endParaRPr/>
          </a:p>
        </p:txBody>
      </p:sp>
      <p:sp>
        <p:nvSpPr>
          <p:cNvPr id="214" name="Google Shape;214;p2"/>
          <p:cNvSpPr txBox="1">
            <a:spLocks noGrp="1"/>
          </p:cNvSpPr>
          <p:nvPr>
            <p:ph type="body" idx="1"/>
          </p:nvPr>
        </p:nvSpPr>
        <p:spPr>
          <a:xfrm>
            <a:off x="1257300" y="1090506"/>
            <a:ext cx="7886700" cy="5385761"/>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590"/>
              <a:buChar char="•"/>
            </a:pPr>
            <a:r>
              <a:rPr lang="en-US" sz="2590"/>
              <a:t>Where it all began (for WFO LUB)</a:t>
            </a:r>
            <a:endParaRPr/>
          </a:p>
          <a:p>
            <a:pPr marL="685800" lvl="1" indent="-228600" algn="l" rtl="0">
              <a:lnSpc>
                <a:spcPct val="80000"/>
              </a:lnSpc>
              <a:spcBef>
                <a:spcPts val="500"/>
              </a:spcBef>
              <a:spcAft>
                <a:spcPts val="0"/>
              </a:spcAft>
              <a:buClr>
                <a:schemeClr val="dk1"/>
              </a:buClr>
              <a:buSzPts val="2220"/>
              <a:buChar char="•"/>
            </a:pPr>
            <a:r>
              <a:rPr lang="en-US" sz="2220"/>
              <a:t>Growing Pains!!</a:t>
            </a:r>
            <a:endParaRPr/>
          </a:p>
          <a:p>
            <a:pPr marL="457200" lvl="1" indent="0" algn="l" rtl="0">
              <a:lnSpc>
                <a:spcPct val="80000"/>
              </a:lnSpc>
              <a:spcBef>
                <a:spcPts val="500"/>
              </a:spcBef>
              <a:spcAft>
                <a:spcPts val="0"/>
              </a:spcAft>
              <a:buClr>
                <a:schemeClr val="dk1"/>
              </a:buClr>
              <a:buSzPts val="2220"/>
              <a:buNone/>
            </a:pPr>
            <a:endParaRPr sz="2220"/>
          </a:p>
          <a:p>
            <a:pPr marL="228600" lvl="0" indent="-228600" algn="l" rtl="0">
              <a:lnSpc>
                <a:spcPct val="80000"/>
              </a:lnSpc>
              <a:spcBef>
                <a:spcPts val="1000"/>
              </a:spcBef>
              <a:spcAft>
                <a:spcPts val="0"/>
              </a:spcAft>
              <a:buClr>
                <a:schemeClr val="dk1"/>
              </a:buClr>
              <a:buSzPts val="2590"/>
              <a:buChar char="•"/>
            </a:pPr>
            <a:r>
              <a:rPr lang="en-US" sz="2590"/>
              <a:t>Arrival of GLM data</a:t>
            </a:r>
            <a:endParaRPr/>
          </a:p>
          <a:p>
            <a:pPr marL="685800" lvl="1" indent="-228600" algn="l" rtl="0">
              <a:lnSpc>
                <a:spcPct val="80000"/>
              </a:lnSpc>
              <a:spcBef>
                <a:spcPts val="500"/>
              </a:spcBef>
              <a:spcAft>
                <a:spcPts val="0"/>
              </a:spcAft>
              <a:buClr>
                <a:schemeClr val="dk1"/>
              </a:buClr>
              <a:buSzPts val="2220"/>
              <a:buChar char="•"/>
            </a:pPr>
            <a:r>
              <a:rPr lang="en-US" sz="2220"/>
              <a:t>Awesome, what do we do with this now?</a:t>
            </a:r>
            <a:endParaRPr/>
          </a:p>
          <a:p>
            <a:pPr marL="685800" lvl="1" indent="-228600" algn="l" rtl="0">
              <a:lnSpc>
                <a:spcPct val="80000"/>
              </a:lnSpc>
              <a:spcBef>
                <a:spcPts val="500"/>
              </a:spcBef>
              <a:spcAft>
                <a:spcPts val="0"/>
              </a:spcAft>
              <a:buClr>
                <a:schemeClr val="dk1"/>
              </a:buClr>
              <a:buSzPts val="2220"/>
              <a:buChar char="•"/>
            </a:pPr>
            <a:r>
              <a:rPr lang="en-US" sz="2220"/>
              <a:t>This isn’t quite working like we thought…</a:t>
            </a:r>
            <a:endParaRPr/>
          </a:p>
          <a:p>
            <a:pPr marL="685800" lvl="1" indent="-87630" algn="l" rtl="0">
              <a:lnSpc>
                <a:spcPct val="80000"/>
              </a:lnSpc>
              <a:spcBef>
                <a:spcPts val="500"/>
              </a:spcBef>
              <a:spcAft>
                <a:spcPts val="0"/>
              </a:spcAft>
              <a:buClr>
                <a:schemeClr val="dk1"/>
              </a:buClr>
              <a:buSzPts val="2220"/>
              <a:buNone/>
            </a:pPr>
            <a:endParaRPr sz="2220"/>
          </a:p>
          <a:p>
            <a:pPr marL="228600" lvl="0" indent="-228600" algn="l" rtl="0">
              <a:lnSpc>
                <a:spcPct val="80000"/>
              </a:lnSpc>
              <a:spcBef>
                <a:spcPts val="1000"/>
              </a:spcBef>
              <a:spcAft>
                <a:spcPts val="0"/>
              </a:spcAft>
              <a:buClr>
                <a:schemeClr val="dk1"/>
              </a:buClr>
              <a:buSzPts val="2590"/>
              <a:buChar char="•"/>
            </a:pPr>
            <a:r>
              <a:rPr lang="en-US" sz="2590"/>
              <a:t>Successes</a:t>
            </a:r>
            <a:endParaRPr/>
          </a:p>
          <a:p>
            <a:pPr marL="685800" lvl="1" indent="-228600" algn="l" rtl="0">
              <a:lnSpc>
                <a:spcPct val="80000"/>
              </a:lnSpc>
              <a:spcBef>
                <a:spcPts val="500"/>
              </a:spcBef>
              <a:spcAft>
                <a:spcPts val="0"/>
              </a:spcAft>
              <a:buClr>
                <a:schemeClr val="dk1"/>
              </a:buClr>
              <a:buSzPts val="2220"/>
              <a:buChar char="•"/>
            </a:pPr>
            <a:r>
              <a:rPr lang="en-US" sz="2220"/>
              <a:t>O2R -&gt; R2O Collaboration</a:t>
            </a:r>
            <a:endParaRPr/>
          </a:p>
          <a:p>
            <a:pPr marL="685800" lvl="1" indent="-228600" algn="l" rtl="0">
              <a:lnSpc>
                <a:spcPct val="80000"/>
              </a:lnSpc>
              <a:spcBef>
                <a:spcPts val="500"/>
              </a:spcBef>
              <a:spcAft>
                <a:spcPts val="0"/>
              </a:spcAft>
              <a:buClr>
                <a:schemeClr val="dk1"/>
              </a:buClr>
              <a:buSzPts val="2220"/>
              <a:buChar char="•"/>
            </a:pPr>
            <a:r>
              <a:rPr lang="en-US" sz="2220"/>
              <a:t>Decision Support</a:t>
            </a:r>
            <a:endParaRPr/>
          </a:p>
          <a:p>
            <a:pPr marL="685800" lvl="1" indent="-228600" algn="l" rtl="0">
              <a:lnSpc>
                <a:spcPct val="80000"/>
              </a:lnSpc>
              <a:spcBef>
                <a:spcPts val="500"/>
              </a:spcBef>
              <a:spcAft>
                <a:spcPts val="0"/>
              </a:spcAft>
              <a:buClr>
                <a:schemeClr val="dk1"/>
              </a:buClr>
              <a:buSzPts val="2220"/>
              <a:buChar char="•"/>
            </a:pPr>
            <a:r>
              <a:rPr lang="en-US" sz="2220"/>
              <a:t>Situational Awareness</a:t>
            </a:r>
            <a:endParaRPr/>
          </a:p>
          <a:p>
            <a:pPr marL="685800" lvl="1" indent="-228600" algn="l" rtl="0">
              <a:lnSpc>
                <a:spcPct val="80000"/>
              </a:lnSpc>
              <a:spcBef>
                <a:spcPts val="500"/>
              </a:spcBef>
              <a:spcAft>
                <a:spcPts val="0"/>
              </a:spcAft>
              <a:buClr>
                <a:schemeClr val="dk1"/>
              </a:buClr>
              <a:buSzPts val="2220"/>
              <a:buChar char="•"/>
            </a:pPr>
            <a:r>
              <a:rPr lang="en-US" sz="2220"/>
              <a:t>Warning Operations Support</a:t>
            </a:r>
            <a:endParaRPr/>
          </a:p>
          <a:p>
            <a:pPr marL="685800" lvl="1" indent="-87630" algn="l" rtl="0">
              <a:lnSpc>
                <a:spcPct val="80000"/>
              </a:lnSpc>
              <a:spcBef>
                <a:spcPts val="500"/>
              </a:spcBef>
              <a:spcAft>
                <a:spcPts val="0"/>
              </a:spcAft>
              <a:buClr>
                <a:schemeClr val="dk1"/>
              </a:buClr>
              <a:buSzPts val="2220"/>
              <a:buNone/>
            </a:pPr>
            <a:endParaRPr sz="2220"/>
          </a:p>
          <a:p>
            <a:pPr marL="228600" lvl="0" indent="-228600" algn="l" rtl="0">
              <a:lnSpc>
                <a:spcPct val="80000"/>
              </a:lnSpc>
              <a:spcBef>
                <a:spcPts val="1000"/>
              </a:spcBef>
              <a:spcAft>
                <a:spcPts val="0"/>
              </a:spcAft>
              <a:buClr>
                <a:schemeClr val="dk1"/>
              </a:buClr>
              <a:buSzPts val="2590"/>
              <a:buChar char="•"/>
            </a:pPr>
            <a:r>
              <a:rPr lang="en-US" sz="2590"/>
              <a:t>Final Thoughts/Conclusions</a:t>
            </a:r>
            <a:endParaRPr/>
          </a:p>
          <a:p>
            <a:pPr marL="228600" lvl="0" indent="-64135" algn="l" rtl="0">
              <a:lnSpc>
                <a:spcPct val="80000"/>
              </a:lnSpc>
              <a:spcBef>
                <a:spcPts val="1000"/>
              </a:spcBef>
              <a:spcAft>
                <a:spcPts val="0"/>
              </a:spcAft>
              <a:buClr>
                <a:schemeClr val="dk1"/>
              </a:buClr>
              <a:buSzPts val="2590"/>
              <a:buNone/>
            </a:pPr>
            <a:endParaRPr sz="2590"/>
          </a:p>
          <a:p>
            <a:pPr marL="228600" lvl="0" indent="-64135" algn="l" rtl="0">
              <a:lnSpc>
                <a:spcPct val="80000"/>
              </a:lnSpc>
              <a:spcBef>
                <a:spcPts val="1000"/>
              </a:spcBef>
              <a:spcAft>
                <a:spcPts val="0"/>
              </a:spcAft>
              <a:buClr>
                <a:schemeClr val="dk1"/>
              </a:buClr>
              <a:buSzPts val="2590"/>
              <a:buNone/>
            </a:pPr>
            <a:endParaRPr sz="2590"/>
          </a:p>
        </p:txBody>
      </p:sp>
      <p:sp>
        <p:nvSpPr>
          <p:cNvPr id="215" name="Google Shape;215;p2"/>
          <p:cNvSpPr txBox="1">
            <a:spLocks noGrp="1"/>
          </p:cNvSpPr>
          <p:nvPr>
            <p:ph type="sldNum" idx="12"/>
          </p:nvPr>
        </p:nvSpPr>
        <p:spPr>
          <a:xfrm>
            <a:off x="7086600" y="6492875"/>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
          <p:cNvSpPr txBox="1">
            <a:spLocks noGrp="1"/>
          </p:cNvSpPr>
          <p:nvPr>
            <p:ph type="title"/>
          </p:nvPr>
        </p:nvSpPr>
        <p:spPr>
          <a:xfrm>
            <a:off x="0" y="0"/>
            <a:ext cx="8515350" cy="6627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959"/>
              <a:buFont typeface="Calibri"/>
              <a:buNone/>
            </a:pPr>
            <a:r>
              <a:rPr lang="en-US" sz="3959">
                <a:solidFill>
                  <a:schemeClr val="lt1"/>
                </a:solidFill>
              </a:rPr>
              <a:t>Your Mileage May Vary (Caveats)</a:t>
            </a:r>
            <a:endParaRPr/>
          </a:p>
        </p:txBody>
      </p:sp>
      <p:sp>
        <p:nvSpPr>
          <p:cNvPr id="222" name="Google Shape;222;p3"/>
          <p:cNvSpPr txBox="1">
            <a:spLocks noGrp="1"/>
          </p:cNvSpPr>
          <p:nvPr>
            <p:ph type="body" idx="1"/>
          </p:nvPr>
        </p:nvSpPr>
        <p:spPr>
          <a:xfrm>
            <a:off x="1322613" y="1253331"/>
            <a:ext cx="7000875"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Just One Viewpoint!</a:t>
            </a:r>
            <a:endParaRPr/>
          </a:p>
          <a:p>
            <a:pPr marL="685800" lvl="1" indent="-228600" algn="l" rtl="0">
              <a:lnSpc>
                <a:spcPct val="90000"/>
              </a:lnSpc>
              <a:spcBef>
                <a:spcPts val="500"/>
              </a:spcBef>
              <a:spcAft>
                <a:spcPts val="0"/>
              </a:spcAft>
              <a:buClr>
                <a:schemeClr val="dk1"/>
              </a:buClr>
              <a:buSzPts val="2400"/>
              <a:buChar char="•"/>
            </a:pPr>
            <a:r>
              <a:rPr lang="en-US"/>
              <a:t>122 WFOs</a:t>
            </a:r>
            <a:endParaRPr/>
          </a:p>
          <a:p>
            <a:pPr marL="685800" lvl="1" indent="-228600" algn="l" rtl="0">
              <a:lnSpc>
                <a:spcPct val="90000"/>
              </a:lnSpc>
              <a:spcBef>
                <a:spcPts val="500"/>
              </a:spcBef>
              <a:spcAft>
                <a:spcPts val="0"/>
              </a:spcAft>
              <a:buClr>
                <a:schemeClr val="dk1"/>
              </a:buClr>
              <a:buSzPts val="2400"/>
              <a:buChar char="•"/>
            </a:pPr>
            <a:r>
              <a:rPr lang="en-US"/>
              <a:t>21 CWSUs</a:t>
            </a:r>
            <a:endParaRPr/>
          </a:p>
          <a:p>
            <a:pPr marL="685800" lvl="1" indent="-228600" algn="l" rtl="0">
              <a:lnSpc>
                <a:spcPct val="90000"/>
              </a:lnSpc>
              <a:spcBef>
                <a:spcPts val="500"/>
              </a:spcBef>
              <a:spcAft>
                <a:spcPts val="0"/>
              </a:spcAft>
              <a:buClr>
                <a:schemeClr val="dk1"/>
              </a:buClr>
              <a:buSzPts val="2400"/>
              <a:buChar char="•"/>
            </a:pPr>
            <a:r>
              <a:rPr lang="en-US"/>
              <a:t>13 RFCs</a:t>
            </a:r>
            <a:endParaRPr/>
          </a:p>
          <a:p>
            <a:pPr marL="685800" lvl="1" indent="-228600" algn="l" rtl="0">
              <a:lnSpc>
                <a:spcPct val="90000"/>
              </a:lnSpc>
              <a:spcBef>
                <a:spcPts val="500"/>
              </a:spcBef>
              <a:spcAft>
                <a:spcPts val="0"/>
              </a:spcAft>
              <a:buClr>
                <a:schemeClr val="dk1"/>
              </a:buClr>
              <a:buSzPts val="2400"/>
              <a:buChar char="•"/>
            </a:pPr>
            <a:r>
              <a:rPr lang="en-US"/>
              <a:t>9 National Centers within NCEP (NHC, SPC, OPC, etc.)</a:t>
            </a:r>
            <a:endParaRPr/>
          </a:p>
          <a:p>
            <a:pPr marL="685800" lvl="1" indent="-228600" algn="l" rtl="0">
              <a:lnSpc>
                <a:spcPct val="90000"/>
              </a:lnSpc>
              <a:spcBef>
                <a:spcPts val="500"/>
              </a:spcBef>
              <a:spcAft>
                <a:spcPts val="0"/>
              </a:spcAft>
              <a:buClr>
                <a:schemeClr val="dk1"/>
              </a:buClr>
              <a:buSzPts val="2400"/>
              <a:buChar char="•"/>
            </a:pPr>
            <a:r>
              <a:rPr lang="en-US"/>
              <a:t>6 Regional Operation Centers</a:t>
            </a:r>
            <a:endParaRPr/>
          </a:p>
          <a:p>
            <a:pPr marL="685800" lvl="1" indent="-228600" algn="l" rtl="0">
              <a:lnSpc>
                <a:spcPct val="90000"/>
              </a:lnSpc>
              <a:spcBef>
                <a:spcPts val="500"/>
              </a:spcBef>
              <a:spcAft>
                <a:spcPts val="0"/>
              </a:spcAft>
              <a:buClr>
                <a:schemeClr val="dk1"/>
              </a:buClr>
              <a:buSzPts val="2400"/>
              <a:buChar char="•"/>
            </a:pPr>
            <a:r>
              <a:rPr lang="en-US"/>
              <a:t>And so on!</a:t>
            </a:r>
            <a:endParaRPr/>
          </a:p>
          <a:p>
            <a:pPr marL="228600" lvl="0" indent="-228600" algn="l" rtl="0">
              <a:lnSpc>
                <a:spcPct val="90000"/>
              </a:lnSpc>
              <a:spcBef>
                <a:spcPts val="1000"/>
              </a:spcBef>
              <a:spcAft>
                <a:spcPts val="0"/>
              </a:spcAft>
              <a:buClr>
                <a:schemeClr val="dk1"/>
              </a:buClr>
              <a:buSzPts val="2800"/>
              <a:buChar char="•"/>
            </a:pPr>
            <a:r>
              <a:rPr lang="en-US"/>
              <a:t>We were/are ahead of the game</a:t>
            </a:r>
            <a:endParaRPr/>
          </a:p>
          <a:p>
            <a:pPr marL="228600" lvl="0" indent="-228600" algn="l" rtl="0">
              <a:lnSpc>
                <a:spcPct val="90000"/>
              </a:lnSpc>
              <a:spcBef>
                <a:spcPts val="1000"/>
              </a:spcBef>
              <a:spcAft>
                <a:spcPts val="0"/>
              </a:spcAft>
              <a:buClr>
                <a:schemeClr val="dk1"/>
              </a:buClr>
              <a:buSzPts val="2800"/>
              <a:buChar char="•"/>
            </a:pPr>
            <a:r>
              <a:rPr lang="en-US"/>
              <a:t>Easy Access to GLM Knowledge</a:t>
            </a:r>
            <a:endParaRPr/>
          </a:p>
        </p:txBody>
      </p:sp>
      <p:sp>
        <p:nvSpPr>
          <p:cNvPr id="223" name="Google Shape;223;p3"/>
          <p:cNvSpPr txBox="1">
            <a:spLocks noGrp="1"/>
          </p:cNvSpPr>
          <p:nvPr>
            <p:ph type="sldNum" idx="12"/>
          </p:nvPr>
        </p:nvSpPr>
        <p:spPr>
          <a:xfrm>
            <a:off x="7086600" y="6492875"/>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
          <p:cNvSpPr txBox="1">
            <a:spLocks noGrp="1"/>
          </p:cNvSpPr>
          <p:nvPr>
            <p:ph type="title"/>
          </p:nvPr>
        </p:nvSpPr>
        <p:spPr>
          <a:xfrm>
            <a:off x="0" y="1"/>
            <a:ext cx="9144000" cy="6368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en-US" sz="3959"/>
              <a:t>Where it all Began (West Texas LMA)</a:t>
            </a:r>
            <a:endParaRPr/>
          </a:p>
        </p:txBody>
      </p:sp>
      <p:pic>
        <p:nvPicPr>
          <p:cNvPr id="230" name="Google Shape;230;p4"/>
          <p:cNvPicPr preferRelativeResize="0"/>
          <p:nvPr/>
        </p:nvPicPr>
        <p:blipFill rotWithShape="1">
          <a:blip r:embed="rId3">
            <a:alphaModFix/>
          </a:blip>
          <a:srcRect/>
          <a:stretch/>
        </p:blipFill>
        <p:spPr>
          <a:xfrm>
            <a:off x="2099127" y="759279"/>
            <a:ext cx="4945745" cy="5887791"/>
          </a:xfrm>
          <a:prstGeom prst="rect">
            <a:avLst/>
          </a:prstGeom>
          <a:noFill/>
          <a:ln>
            <a:noFill/>
          </a:ln>
        </p:spPr>
      </p:pic>
      <p:sp>
        <p:nvSpPr>
          <p:cNvPr id="231" name="Google Shape;231;p4"/>
          <p:cNvSpPr txBox="1">
            <a:spLocks noGrp="1"/>
          </p:cNvSpPr>
          <p:nvPr>
            <p:ph type="sldNum" idx="12"/>
          </p:nvPr>
        </p:nvSpPr>
        <p:spPr>
          <a:xfrm>
            <a:off x="7086600" y="6492875"/>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5"/>
          <p:cNvSpPr txBox="1">
            <a:spLocks noGrp="1"/>
          </p:cNvSpPr>
          <p:nvPr>
            <p:ph type="title"/>
          </p:nvPr>
        </p:nvSpPr>
        <p:spPr>
          <a:xfrm>
            <a:off x="0" y="1"/>
            <a:ext cx="9144000" cy="7592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Where it all Began (West Texas LMA)</a:t>
            </a:r>
            <a:endParaRPr/>
          </a:p>
        </p:txBody>
      </p:sp>
      <p:pic>
        <p:nvPicPr>
          <p:cNvPr id="238" name="Google Shape;238;p5"/>
          <p:cNvPicPr preferRelativeResize="0"/>
          <p:nvPr/>
        </p:nvPicPr>
        <p:blipFill rotWithShape="1">
          <a:blip r:embed="rId3">
            <a:alphaModFix/>
          </a:blip>
          <a:srcRect/>
          <a:stretch/>
        </p:blipFill>
        <p:spPr>
          <a:xfrm>
            <a:off x="1795685" y="644977"/>
            <a:ext cx="4945745" cy="5887791"/>
          </a:xfrm>
          <a:prstGeom prst="rect">
            <a:avLst/>
          </a:prstGeom>
          <a:noFill/>
          <a:ln>
            <a:noFill/>
          </a:ln>
        </p:spPr>
      </p:pic>
      <p:pic>
        <p:nvPicPr>
          <p:cNvPr id="239" name="Google Shape;239;p5"/>
          <p:cNvPicPr preferRelativeResize="0"/>
          <p:nvPr/>
        </p:nvPicPr>
        <p:blipFill rotWithShape="1">
          <a:blip r:embed="rId4">
            <a:alphaModFix/>
          </a:blip>
          <a:srcRect/>
          <a:stretch/>
        </p:blipFill>
        <p:spPr>
          <a:xfrm>
            <a:off x="1867106" y="644977"/>
            <a:ext cx="5558383" cy="5773491"/>
          </a:xfrm>
          <a:prstGeom prst="rect">
            <a:avLst/>
          </a:prstGeom>
          <a:noFill/>
          <a:ln>
            <a:noFill/>
          </a:ln>
        </p:spPr>
      </p:pic>
      <p:sp>
        <p:nvSpPr>
          <p:cNvPr id="240" name="Google Shape;240;p5"/>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6"/>
          <p:cNvSpPr txBox="1">
            <a:spLocks noGrp="1"/>
          </p:cNvSpPr>
          <p:nvPr>
            <p:ph type="title"/>
          </p:nvPr>
        </p:nvSpPr>
        <p:spPr>
          <a:xfrm>
            <a:off x="0" y="1"/>
            <a:ext cx="9144000" cy="7592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Where it all Began (West Texas LMA)</a:t>
            </a:r>
            <a:endParaRPr/>
          </a:p>
        </p:txBody>
      </p:sp>
      <p:pic>
        <p:nvPicPr>
          <p:cNvPr id="247" name="Google Shape;247;p6"/>
          <p:cNvPicPr preferRelativeResize="0">
            <a:picLocks noGrp="1"/>
          </p:cNvPicPr>
          <p:nvPr>
            <p:ph type="body" idx="1"/>
          </p:nvPr>
        </p:nvPicPr>
        <p:blipFill rotWithShape="1">
          <a:blip r:embed="rId3">
            <a:alphaModFix/>
          </a:blip>
          <a:srcRect/>
          <a:stretch/>
        </p:blipFill>
        <p:spPr>
          <a:xfrm>
            <a:off x="649061" y="759279"/>
            <a:ext cx="7845877" cy="5947442"/>
          </a:xfrm>
          <a:prstGeom prst="rect">
            <a:avLst/>
          </a:prstGeom>
          <a:noFill/>
          <a:ln>
            <a:noFill/>
          </a:ln>
        </p:spPr>
      </p:pic>
      <p:sp>
        <p:nvSpPr>
          <p:cNvPr id="248" name="Google Shape;248;p6"/>
          <p:cNvSpPr txBox="1">
            <a:spLocks noGrp="1"/>
          </p:cNvSpPr>
          <p:nvPr>
            <p:ph type="sldNum" idx="12"/>
          </p:nvPr>
        </p:nvSpPr>
        <p:spPr>
          <a:xfrm>
            <a:off x="6795654" y="6476883"/>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FFFFFF"/>
      </a:dk1>
      <a:lt1>
        <a:srgbClr val="FFFFFF"/>
      </a:lt1>
      <a:dk2>
        <a:srgbClr val="FFFFFF"/>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1168</Words>
  <Application>Microsoft Office PowerPoint</Application>
  <PresentationFormat>On-screen Show (4:3)</PresentationFormat>
  <Paragraphs>152</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Calibri</vt:lpstr>
      <vt:lpstr>Arial</vt:lpstr>
      <vt:lpstr>Open Sans SemiBold</vt:lpstr>
      <vt:lpstr>Office Theme</vt:lpstr>
      <vt:lpstr>1_Office Theme</vt:lpstr>
      <vt:lpstr>FDTD GOES Applications Webinar Moving Toward Situational Awareness with the Geostationary Lightning Mapper (GLM)</vt:lpstr>
      <vt:lpstr>FDTD  “Satellite Applications” Recorded Library </vt:lpstr>
      <vt:lpstr>FDTD GOES-16 Applications Webinar Protocol</vt:lpstr>
      <vt:lpstr>GLM at a National Weather Service Forecast Office</vt:lpstr>
      <vt:lpstr>What will be covered?</vt:lpstr>
      <vt:lpstr>Your Mileage May Vary (Caveats)</vt:lpstr>
      <vt:lpstr>Where it all Began (West Texas LMA)</vt:lpstr>
      <vt:lpstr>Where it all Began (West Texas LMA)</vt:lpstr>
      <vt:lpstr>Where it all Began (West Texas LMA)</vt:lpstr>
      <vt:lpstr>Where it (The Problems) all Began</vt:lpstr>
      <vt:lpstr>GOES-R to GOES-16</vt:lpstr>
      <vt:lpstr>GOES-R to GOES-16</vt:lpstr>
      <vt:lpstr>GOES-R to GOES-16</vt:lpstr>
      <vt:lpstr>Difficulties with Display</vt:lpstr>
      <vt:lpstr>Difficulties with Display</vt:lpstr>
      <vt:lpstr>Difficulties with Display</vt:lpstr>
      <vt:lpstr>Difficulties with Archiving</vt:lpstr>
      <vt:lpstr>Success with Implementation</vt:lpstr>
      <vt:lpstr>Success with Implementation</vt:lpstr>
      <vt:lpstr>Success with Implementation</vt:lpstr>
      <vt:lpstr>Success with Implementation</vt:lpstr>
      <vt:lpstr>Success with Implementation</vt:lpstr>
      <vt:lpstr>Success with Implementation</vt:lpstr>
      <vt:lpstr>Success with Implementation</vt:lpstr>
      <vt:lpstr>Success with Implementation</vt:lpstr>
      <vt:lpstr>Conclusions and Final Thoughts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FDTD GOES Applications Webinar Moving Toward Situational Awareness with the Geostationary Lightning Mapper (GLM)</dc:title>
  <dc:creator>Jason Jordan</dc:creator>
  <cp:lastModifiedBy>NA</cp:lastModifiedBy>
  <cp:revision>1</cp:revision>
  <dcterms:created xsi:type="dcterms:W3CDTF">2019-07-26T10:46:37Z</dcterms:created>
  <dcterms:modified xsi:type="dcterms:W3CDTF">2020-04-22T20:07:06Z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75D5CFBB-44FD-46AA-8AFB-3A566EA6F05A</vt:lpwstr>
  </property>
  <property fmtid="{D5CDD505-2E9C-101B-9397-08002B2CF9AE}" pid="3" name="ArticulatePath">
    <vt:lpwstr>FDTD_webinar_20200422</vt:lpwstr>
  </property>
</Properties>
</file>