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avi" ContentType="video/avi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5"/>
  </p:notesMasterIdLst>
  <p:sldIdLst>
    <p:sldId id="289" r:id="rId3"/>
    <p:sldId id="290" r:id="rId4"/>
    <p:sldId id="291" r:id="rId5"/>
    <p:sldId id="256" r:id="rId6"/>
    <p:sldId id="258" r:id="rId7"/>
    <p:sldId id="260" r:id="rId8"/>
    <p:sldId id="262" r:id="rId9"/>
    <p:sldId id="261" r:id="rId10"/>
    <p:sldId id="265" r:id="rId11"/>
    <p:sldId id="263" r:id="rId12"/>
    <p:sldId id="266" r:id="rId13"/>
    <p:sldId id="267" r:id="rId14"/>
    <p:sldId id="268" r:id="rId15"/>
    <p:sldId id="269" r:id="rId16"/>
    <p:sldId id="274" r:id="rId17"/>
    <p:sldId id="259" r:id="rId18"/>
    <p:sldId id="270" r:id="rId19"/>
    <p:sldId id="271" r:id="rId20"/>
    <p:sldId id="272" r:id="rId21"/>
    <p:sldId id="273" r:id="rId22"/>
    <p:sldId id="275" r:id="rId23"/>
    <p:sldId id="286" r:id="rId24"/>
    <p:sldId id="284" r:id="rId25"/>
    <p:sldId id="278" r:id="rId26"/>
    <p:sldId id="277" r:id="rId27"/>
    <p:sldId id="285" r:id="rId28"/>
    <p:sldId id="280" r:id="rId29"/>
    <p:sldId id="283" r:id="rId30"/>
    <p:sldId id="287" r:id="rId31"/>
    <p:sldId id="288" r:id="rId32"/>
    <p:sldId id="292" r:id="rId33"/>
    <p:sldId id="29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4" d="100"/>
          <a:sy n="104" d="100"/>
        </p:scale>
        <p:origin x="-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k Alsheimer" userId="c25e06ea29767d5b" providerId="LiveId" clId="{E2A8B955-0662-40C6-BB05-861796C365A0}"/>
    <pc:docChg chg="undo custSel modSld">
      <pc:chgData name="Frank Alsheimer" userId="c25e06ea29767d5b" providerId="LiveId" clId="{E2A8B955-0662-40C6-BB05-861796C365A0}" dt="2017-09-14T12:19:11.859" v="13"/>
      <pc:docMkLst>
        <pc:docMk/>
      </pc:docMkLst>
      <pc:sldChg chg="modSp modAnim">
        <pc:chgData name="Frank Alsheimer" userId="c25e06ea29767d5b" providerId="LiveId" clId="{E2A8B955-0662-40C6-BB05-861796C365A0}" dt="2017-09-14T12:14:19.799" v="5" actId="1076"/>
        <pc:sldMkLst>
          <pc:docMk/>
          <pc:sldMk cId="3888223798" sldId="263"/>
        </pc:sldMkLst>
        <pc:spChg chg="mod">
          <ac:chgData name="Frank Alsheimer" userId="c25e06ea29767d5b" providerId="LiveId" clId="{E2A8B955-0662-40C6-BB05-861796C365A0}" dt="2017-09-14T12:14:07.573" v="1" actId="1076"/>
          <ac:spMkLst>
            <pc:docMk/>
            <pc:sldMk cId="3888223798" sldId="263"/>
            <ac:spMk id="4" creationId="{00000000-0000-0000-0000-000000000000}"/>
          </ac:spMkLst>
        </pc:spChg>
        <pc:spChg chg="mod">
          <ac:chgData name="Frank Alsheimer" userId="c25e06ea29767d5b" providerId="LiveId" clId="{E2A8B955-0662-40C6-BB05-861796C365A0}" dt="2017-09-14T12:14:19.799" v="5" actId="1076"/>
          <ac:spMkLst>
            <pc:docMk/>
            <pc:sldMk cId="3888223798" sldId="263"/>
            <ac:spMk id="9" creationId="{00000000-0000-0000-0000-000000000000}"/>
          </ac:spMkLst>
        </pc:spChg>
        <pc:spChg chg="mod">
          <ac:chgData name="Frank Alsheimer" userId="c25e06ea29767d5b" providerId="LiveId" clId="{E2A8B955-0662-40C6-BB05-861796C365A0}" dt="2017-09-14T12:14:15.975" v="4" actId="1076"/>
          <ac:spMkLst>
            <pc:docMk/>
            <pc:sldMk cId="3888223798" sldId="263"/>
            <ac:spMk id="12" creationId="{00000000-0000-0000-0000-000000000000}"/>
          </ac:spMkLst>
        </pc:spChg>
        <pc:picChg chg="mod">
          <ac:chgData name="Frank Alsheimer" userId="c25e06ea29767d5b" providerId="LiveId" clId="{E2A8B955-0662-40C6-BB05-861796C365A0}" dt="2017-09-14T12:14:11.898" v="3" actId="1076"/>
          <ac:picMkLst>
            <pc:docMk/>
            <pc:sldMk cId="3888223798" sldId="263"/>
            <ac:picMk id="3" creationId="{F05EBED7-C53C-45DD-95EC-3A9885485155}"/>
          </ac:picMkLst>
        </pc:picChg>
      </pc:sldChg>
      <pc:sldChg chg="addSp delSp modSp delAnim modAnim">
        <pc:chgData name="Frank Alsheimer" userId="c25e06ea29767d5b" providerId="LiveId" clId="{E2A8B955-0662-40C6-BB05-861796C365A0}" dt="2017-09-14T12:19:11.859" v="13"/>
        <pc:sldMkLst>
          <pc:docMk/>
          <pc:sldMk cId="198035726" sldId="267"/>
        </pc:sldMkLst>
        <pc:picChg chg="del">
          <ac:chgData name="Frank Alsheimer" userId="c25e06ea29767d5b" providerId="LiveId" clId="{E2A8B955-0662-40C6-BB05-861796C365A0}" dt="2017-09-14T12:17:34.915" v="6" actId="478"/>
          <ac:picMkLst>
            <pc:docMk/>
            <pc:sldMk cId="198035726" sldId="267"/>
            <ac:picMk id="3" creationId="{00000000-0000-0000-0000-000000000000}"/>
          </ac:picMkLst>
        </pc:picChg>
        <pc:picChg chg="add mod ord">
          <ac:chgData name="Frank Alsheimer" userId="c25e06ea29767d5b" providerId="LiveId" clId="{E2A8B955-0662-40C6-BB05-861796C365A0}" dt="2017-09-14T12:18:34.450" v="10" actId="167"/>
          <ac:picMkLst>
            <pc:docMk/>
            <pc:sldMk cId="198035726" sldId="267"/>
            <ac:picMk id="4" creationId="{CAD16991-1F9E-4E2A-93ED-876702513B5B}"/>
          </ac:picMkLst>
        </pc:picChg>
      </pc:sldChg>
    </pc:docChg>
  </pc:docChgLst>
  <pc:docChgLst>
    <pc:chgData name="Frank Alsheimer" userId="c25e06ea29767d5b" providerId="LiveId" clId="{9A70A1B3-8F44-42DD-B768-8AFA7430EA47}"/>
    <pc:docChg chg="modSld">
      <pc:chgData name="Frank Alsheimer" userId="c25e06ea29767d5b" providerId="LiveId" clId="{9A70A1B3-8F44-42DD-B768-8AFA7430EA47}" dt="2017-09-15T10:47:37.972" v="116"/>
      <pc:docMkLst>
        <pc:docMk/>
      </pc:docMkLst>
      <pc:sldChg chg="addSp delSp modSp modAnim">
        <pc:chgData name="Frank Alsheimer" userId="c25e06ea29767d5b" providerId="LiveId" clId="{9A70A1B3-8F44-42DD-B768-8AFA7430EA47}" dt="2017-09-15T10:36:36.208" v="43"/>
        <pc:sldMkLst>
          <pc:docMk/>
          <pc:sldMk cId="289599191" sldId="269"/>
        </pc:sldMkLst>
        <pc:picChg chg="del">
          <ac:chgData name="Frank Alsheimer" userId="c25e06ea29767d5b" providerId="LiveId" clId="{9A70A1B3-8F44-42DD-B768-8AFA7430EA47}" dt="2017-09-15T10:28:53.951" v="0"/>
          <ac:picMkLst>
            <pc:docMk/>
            <pc:sldMk cId="289599191" sldId="269"/>
            <ac:picMk id="3" creationId="{00000000-0000-0000-0000-000000000000}"/>
          </ac:picMkLst>
        </pc:picChg>
        <pc:picChg chg="add mod ord">
          <ac:chgData name="Frank Alsheimer" userId="c25e06ea29767d5b" providerId="LiveId" clId="{9A70A1B3-8F44-42DD-B768-8AFA7430EA47}" dt="2017-09-15T10:29:57.557" v="4" actId="167"/>
          <ac:picMkLst>
            <pc:docMk/>
            <pc:sldMk cId="289599191" sldId="269"/>
            <ac:picMk id="4" creationId="{945F4660-B725-49C6-B00F-334E65BD1CBD}"/>
          </ac:picMkLst>
        </pc:picChg>
      </pc:sldChg>
      <pc:sldChg chg="addSp delSp modSp modAnim">
        <pc:chgData name="Frank Alsheimer" userId="c25e06ea29767d5b" providerId="LiveId" clId="{9A70A1B3-8F44-42DD-B768-8AFA7430EA47}" dt="2017-09-15T10:39:09.174" v="47"/>
        <pc:sldMkLst>
          <pc:docMk/>
          <pc:sldMk cId="4023037236" sldId="270"/>
        </pc:sldMkLst>
        <pc:picChg chg="del">
          <ac:chgData name="Frank Alsheimer" userId="c25e06ea29767d5b" providerId="LiveId" clId="{9A70A1B3-8F44-42DD-B768-8AFA7430EA47}" dt="2017-09-15T10:30:09.296" v="5"/>
          <ac:picMkLst>
            <pc:docMk/>
            <pc:sldMk cId="4023037236" sldId="270"/>
            <ac:picMk id="3" creationId="{00000000-0000-0000-0000-000000000000}"/>
          </ac:picMkLst>
        </pc:picChg>
        <pc:picChg chg="add mod ord">
          <ac:chgData name="Frank Alsheimer" userId="c25e06ea29767d5b" providerId="LiveId" clId="{9A70A1B3-8F44-42DD-B768-8AFA7430EA47}" dt="2017-09-15T10:30:32.862" v="9" actId="167"/>
          <ac:picMkLst>
            <pc:docMk/>
            <pc:sldMk cId="4023037236" sldId="270"/>
            <ac:picMk id="4" creationId="{0D66BAD7-E8D1-4901-A139-0682EB05A462}"/>
          </ac:picMkLst>
        </pc:picChg>
      </pc:sldChg>
      <pc:sldChg chg="modSp modAnim">
        <pc:chgData name="Frank Alsheimer" userId="c25e06ea29767d5b" providerId="LiveId" clId="{9A70A1B3-8F44-42DD-B768-8AFA7430EA47}" dt="2017-09-15T10:47:37.972" v="116"/>
        <pc:sldMkLst>
          <pc:docMk/>
          <pc:sldMk cId="3870628561" sldId="272"/>
        </pc:sldMkLst>
        <pc:spChg chg="mod">
          <ac:chgData name="Frank Alsheimer" userId="c25e06ea29767d5b" providerId="LiveId" clId="{9A70A1B3-8F44-42DD-B768-8AFA7430EA47}" dt="2017-09-15T10:46:16.133" v="99" actId="20577"/>
          <ac:spMkLst>
            <pc:docMk/>
            <pc:sldMk cId="3870628561" sldId="272"/>
            <ac:spMk id="2" creationId="{00000000-0000-0000-0000-000000000000}"/>
          </ac:spMkLst>
        </pc:spChg>
        <pc:spChg chg="mod">
          <ac:chgData name="Frank Alsheimer" userId="c25e06ea29767d5b" providerId="LiveId" clId="{9A70A1B3-8F44-42DD-B768-8AFA7430EA47}" dt="2017-09-15T10:47:37.972" v="116"/>
          <ac:spMkLst>
            <pc:docMk/>
            <pc:sldMk cId="3870628561" sldId="272"/>
            <ac:spMk id="3" creationId="{00000000-0000-0000-0000-000000000000}"/>
          </ac:spMkLst>
        </pc:spChg>
      </pc:sldChg>
      <pc:sldChg chg="addSp delSp modSp modAnim">
        <pc:chgData name="Frank Alsheimer" userId="c25e06ea29767d5b" providerId="LiveId" clId="{9A70A1B3-8F44-42DD-B768-8AFA7430EA47}" dt="2017-09-15T10:39:35.446" v="51"/>
        <pc:sldMkLst>
          <pc:docMk/>
          <pc:sldMk cId="2525218972" sldId="273"/>
        </pc:sldMkLst>
        <pc:picChg chg="del">
          <ac:chgData name="Frank Alsheimer" userId="c25e06ea29767d5b" providerId="LiveId" clId="{9A70A1B3-8F44-42DD-B768-8AFA7430EA47}" dt="2017-09-15T10:30:41.901" v="10"/>
          <ac:picMkLst>
            <pc:docMk/>
            <pc:sldMk cId="2525218972" sldId="273"/>
            <ac:picMk id="3" creationId="{00000000-0000-0000-0000-000000000000}"/>
          </ac:picMkLst>
        </pc:picChg>
        <pc:picChg chg="add mod ord">
          <ac:chgData name="Frank Alsheimer" userId="c25e06ea29767d5b" providerId="LiveId" clId="{9A70A1B3-8F44-42DD-B768-8AFA7430EA47}" dt="2017-09-15T10:31:02.424" v="14" actId="167"/>
          <ac:picMkLst>
            <pc:docMk/>
            <pc:sldMk cId="2525218972" sldId="273"/>
            <ac:picMk id="4" creationId="{A5A2D486-D4F3-4F7B-BBBB-DD2A4FFB5F7B}"/>
          </ac:picMkLst>
        </pc:picChg>
      </pc:sldChg>
      <pc:sldChg chg="addSp delSp modSp modAnim">
        <pc:chgData name="Frank Alsheimer" userId="c25e06ea29767d5b" providerId="LiveId" clId="{9A70A1B3-8F44-42DD-B768-8AFA7430EA47}" dt="2017-09-15T10:40:24.649" v="57"/>
        <pc:sldMkLst>
          <pc:docMk/>
          <pc:sldMk cId="984941832" sldId="277"/>
        </pc:sldMkLst>
        <pc:picChg chg="add mod ord modCrop">
          <ac:chgData name="Frank Alsheimer" userId="c25e06ea29767d5b" providerId="LiveId" clId="{9A70A1B3-8F44-42DD-B768-8AFA7430EA47}" dt="2017-09-15T10:32:37.788" v="26" actId="167"/>
          <ac:picMkLst>
            <pc:docMk/>
            <pc:sldMk cId="984941832" sldId="277"/>
            <ac:picMk id="3" creationId="{5EAE889D-B3CA-4160-93E6-07BC8840E09E}"/>
          </ac:picMkLst>
        </pc:picChg>
        <pc:picChg chg="del">
          <ac:chgData name="Frank Alsheimer" userId="c25e06ea29767d5b" providerId="LiveId" clId="{9A70A1B3-8F44-42DD-B768-8AFA7430EA47}" dt="2017-09-15T10:31:41.246" v="20"/>
          <ac:picMkLst>
            <pc:docMk/>
            <pc:sldMk cId="984941832" sldId="277"/>
            <ac:picMk id="4" creationId="{00000000-0000-0000-0000-000000000000}"/>
          </ac:picMkLst>
        </pc:picChg>
      </pc:sldChg>
      <pc:sldChg chg="addSp delSp modSp modAnim">
        <pc:chgData name="Frank Alsheimer" userId="c25e06ea29767d5b" providerId="LiveId" clId="{9A70A1B3-8F44-42DD-B768-8AFA7430EA47}" dt="2017-09-15T10:40:07.385" v="54"/>
        <pc:sldMkLst>
          <pc:docMk/>
          <pc:sldMk cId="102793659" sldId="278"/>
        </pc:sldMkLst>
        <pc:picChg chg="del">
          <ac:chgData name="Frank Alsheimer" userId="c25e06ea29767d5b" providerId="LiveId" clId="{9A70A1B3-8F44-42DD-B768-8AFA7430EA47}" dt="2017-09-15T10:31:12.193" v="15"/>
          <ac:picMkLst>
            <pc:docMk/>
            <pc:sldMk cId="102793659" sldId="278"/>
            <ac:picMk id="3" creationId="{00000000-0000-0000-0000-000000000000}"/>
          </ac:picMkLst>
        </pc:picChg>
        <pc:picChg chg="add mod ord">
          <ac:chgData name="Frank Alsheimer" userId="c25e06ea29767d5b" providerId="LiveId" clId="{9A70A1B3-8F44-42DD-B768-8AFA7430EA47}" dt="2017-09-15T10:31:33.813" v="19" actId="167"/>
          <ac:picMkLst>
            <pc:docMk/>
            <pc:sldMk cId="102793659" sldId="278"/>
            <ac:picMk id="4" creationId="{07BF5535-80EA-4341-9A1F-CBEEAE12131B}"/>
          </ac:picMkLst>
        </pc:picChg>
      </pc:sldChg>
      <pc:sldChg chg="addSp delSp modSp modAnim">
        <pc:chgData name="Frank Alsheimer" userId="c25e06ea29767d5b" providerId="LiveId" clId="{9A70A1B3-8F44-42DD-B768-8AFA7430EA47}" dt="2017-09-15T10:40:41.611" v="60"/>
        <pc:sldMkLst>
          <pc:docMk/>
          <pc:sldMk cId="3282057268" sldId="280"/>
        </pc:sldMkLst>
        <pc:picChg chg="add mod ord">
          <ac:chgData name="Frank Alsheimer" userId="c25e06ea29767d5b" providerId="LiveId" clId="{9A70A1B3-8F44-42DD-B768-8AFA7430EA47}" dt="2017-09-15T10:33:08.561" v="31" actId="167"/>
          <ac:picMkLst>
            <pc:docMk/>
            <pc:sldMk cId="3282057268" sldId="280"/>
            <ac:picMk id="3" creationId="{77ABE15C-6518-49BC-A6AD-7B3EA7DBD4FB}"/>
          </ac:picMkLst>
        </pc:picChg>
        <pc:picChg chg="del">
          <ac:chgData name="Frank Alsheimer" userId="c25e06ea29767d5b" providerId="LiveId" clId="{9A70A1B3-8F44-42DD-B768-8AFA7430EA47}" dt="2017-09-15T10:32:48.189" v="27"/>
          <ac:picMkLst>
            <pc:docMk/>
            <pc:sldMk cId="3282057268" sldId="280"/>
            <ac:picMk id="5" creationId="{00000000-0000-0000-0000-000000000000}"/>
          </ac:picMkLst>
        </pc:picChg>
      </pc:sldChg>
      <pc:sldChg chg="addSp delSp modSp modAnim">
        <pc:chgData name="Frank Alsheimer" userId="c25e06ea29767d5b" providerId="LiveId" clId="{9A70A1B3-8F44-42DD-B768-8AFA7430EA47}" dt="2017-09-15T10:41:00.691" v="61"/>
        <pc:sldMkLst>
          <pc:docMk/>
          <pc:sldMk cId="919996163" sldId="283"/>
        </pc:sldMkLst>
        <pc:picChg chg="add mod ord">
          <ac:chgData name="Frank Alsheimer" userId="c25e06ea29767d5b" providerId="LiveId" clId="{9A70A1B3-8F44-42DD-B768-8AFA7430EA47}" dt="2017-09-15T10:33:49.246" v="36" actId="167"/>
          <ac:picMkLst>
            <pc:docMk/>
            <pc:sldMk cId="919996163" sldId="283"/>
            <ac:picMk id="3" creationId="{A44B6422-688C-4240-BF97-CCCEB7BB28D9}"/>
          </ac:picMkLst>
        </pc:picChg>
        <pc:picChg chg="del">
          <ac:chgData name="Frank Alsheimer" userId="c25e06ea29767d5b" providerId="LiveId" clId="{9A70A1B3-8F44-42DD-B768-8AFA7430EA47}" dt="2017-09-15T10:33:27.237" v="32"/>
          <ac:picMkLst>
            <pc:docMk/>
            <pc:sldMk cId="919996163" sldId="283"/>
            <ac:picMk id="4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2E52D-5E2C-406E-8FD1-6AB6128ACCE3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619FA-7546-4721-8B7A-5EDDA78762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32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defTabSz="914310">
              <a:defRPr/>
            </a:pPr>
            <a:r>
              <a:rPr lang="en-US" dirty="0" smtClean="0">
                <a:solidFill>
                  <a:prstClr val="black"/>
                </a:solidFill>
              </a:rPr>
              <a:t>WDTD </a:t>
            </a:r>
            <a:r>
              <a:rPr lang="en-US" dirty="0">
                <a:solidFill>
                  <a:prstClr val="black"/>
                </a:solidFill>
              </a:rPr>
              <a:t>talks to this slide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FEE2F4B-E57F-46CB-9A7C-AEF0A5B838F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2143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1619FA-7546-4721-8B7A-5EDDA787626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591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1619FA-7546-4721-8B7A-5EDDA787626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358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FEE2F4B-E57F-46CB-9A7C-AEF0A5B838F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0422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FEE2F4B-E57F-46CB-9A7C-AEF0A5B838F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6569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396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36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77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078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882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156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12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377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281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866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819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807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129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13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4616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285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462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1169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8780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0090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982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789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-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0"/>
          </p:nvPr>
        </p:nvSpPr>
        <p:spPr>
          <a:xfrm>
            <a:off x="457200" y="1600200"/>
            <a:ext cx="8229600" cy="4983480"/>
          </a:xfrm>
        </p:spPr>
        <p:txBody>
          <a:bodyPr/>
          <a:lstStyle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chemeClr val="bg1"/>
                </a:solidFill>
              </a:defRPr>
            </a:lvl1pPr>
          </a:lstStyle>
          <a:p>
            <a:fld id="{919F3282-E087-470D-9546-EFAEC0DC811B}" type="slidenum">
              <a:rPr lang="en-US" smtClean="0"/>
              <a:pPr/>
              <a:t>‹#›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50350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B3880-4C4D-4C6F-A352-1C16DD4D78B6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7C12F1-8E11-4513-802D-AD87622ED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816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The Split Window Difference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10F49-45F8-48F2-8B78-184D9DACC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651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2.xml"/><Relationship Id="rId6" Type="http://schemas.openxmlformats.org/officeDocument/2006/relationships/image" Target="../media/image5.png"/><Relationship Id="rId5" Type="http://schemas.openxmlformats.org/officeDocument/2006/relationships/image" Target="../media/image4.gif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4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avi"/><Relationship Id="rId1" Type="http://schemas.microsoft.com/office/2007/relationships/media" Target="../media/media10.avi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4792" y="5802593"/>
            <a:ext cx="1309688" cy="952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95" y="5928359"/>
            <a:ext cx="1571625" cy="6667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100" y="5642609"/>
            <a:ext cx="952500" cy="952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5766398"/>
            <a:ext cx="1493649" cy="823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5766398"/>
            <a:ext cx="838200" cy="838200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70338" y="762000"/>
            <a:ext cx="8229600" cy="1143000"/>
          </a:xfrm>
          <a:solidFill>
            <a:srgbClr val="0070C0">
              <a:alpha val="54000"/>
            </a:srgbClr>
          </a:solidFill>
        </p:spPr>
        <p:txBody>
          <a:bodyPr>
            <a:noAutofit/>
          </a:bodyPr>
          <a:lstStyle/>
          <a:p>
            <a:pPr algn="ctr"/>
            <a:r>
              <a:rPr lang="en-US" sz="4000" b="1" spc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FDTD GOES-16 Applications</a:t>
            </a:r>
            <a:r>
              <a:rPr lang="en-US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October 2017</a:t>
            </a:r>
            <a:endParaRPr lang="en-US" sz="4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990600" y="2494952"/>
            <a:ext cx="7315200" cy="2000848"/>
          </a:xfrm>
          <a:prstGeom prst="rect">
            <a:avLst/>
          </a:prstGeom>
          <a:solidFill>
            <a:srgbClr val="C00000">
              <a:alpha val="64000"/>
            </a:srgbClr>
          </a:solidFill>
          <a:ln w="41275" cmpd="sng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Presented by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 smtClean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Frank Alsheimer (WFO Columbia, SC)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 the Forecast Decision Training Division (FDTD)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510F49-45F8-48F2-8B78-184D9DACCE4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5173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0000">
              <a:alpha val="66000"/>
            </a:srgbClr>
          </a:solidFill>
        </p:spPr>
        <p:txBody>
          <a:bodyPr/>
          <a:lstStyle/>
          <a:p>
            <a:r>
              <a:rPr lang="en-US" b="1" dirty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FDTD  “Satellite Chat” Library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510F49-45F8-48F2-8B78-184D9DACCE4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1295400"/>
            <a:ext cx="5943600" cy="3497649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4495800"/>
            <a:ext cx="8229600" cy="1905000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sng" strike="noStrike" kern="1200" cap="none" spc="0" normalizeH="0" baseline="0" noProof="0" dirty="0" smtClean="0">
                <a:ln>
                  <a:solidFill>
                    <a:prstClr val="black"/>
                  </a:solidFill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http://rammb.cira.colostate.edu/training/visit/satellite_chat/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Recorded Content includes Q&amp;A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Call for speakers!  Let us know if you want to speak on a topic!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Contact:  </a:t>
            </a: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scott.lindstrom@noaa.gov  OR dan.bikos@noaa.gov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3852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  <a:solidFill>
            <a:srgbClr val="0070C0">
              <a:alpha val="45000"/>
            </a:srgbClr>
          </a:solidFill>
        </p:spPr>
        <p:txBody>
          <a:bodyPr>
            <a:normAutofit fontScale="90000"/>
          </a:bodyPr>
          <a:lstStyle/>
          <a:p>
            <a:r>
              <a:rPr lang="en-US" sz="4000" dirty="0" smtClean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FDTD GOES-16 Applications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/>
            </a:r>
            <a:br>
              <a:rPr lang="en-US" dirty="0" smtClean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</a:b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Webinar Protocol</a:t>
            </a:r>
            <a:endParaRPr lang="en-US" dirty="0">
              <a:solidFill>
                <a:srgbClr val="FFC000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600200"/>
            <a:ext cx="8229600" cy="4495800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~20 minutes for the presentation</a:t>
            </a:r>
          </a:p>
          <a:p>
            <a:pPr lvl="1"/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Send questions via GoTo Chat OR</a:t>
            </a:r>
          </a:p>
          <a:p>
            <a:pPr lvl="1"/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A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sk during Q&amp;A period via phone</a:t>
            </a:r>
          </a:p>
          <a:p>
            <a:pPr lvl="1"/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Followed by Q&amp;A period</a:t>
            </a:r>
          </a:p>
          <a:p>
            <a:pPr lvl="1"/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Open discussion forum</a:t>
            </a:r>
          </a:p>
          <a:p>
            <a:pPr lvl="1"/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Done by 1730 UTC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/>
            </a:r>
            <a:b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</a:b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Do NOT press hold</a:t>
            </a: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!!!</a:t>
            </a:r>
          </a:p>
          <a:p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Mute when not speaking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19F3282-E087-470D-9546-EFAEC0DC811B}" type="slidenum">
              <a:rPr kumimoji="0" lang="en-US" sz="20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  <p:pic>
        <p:nvPicPr>
          <p:cNvPr id="4" name="Picture 2" descr="C:\Users\jboettcher\AppData\Local\Microsoft\Windows\Temporary Internet Files\Content.IE5\8XGR5AQB\MP900289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600200"/>
            <a:ext cx="1879600" cy="2819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boettcher\AppData\Local\Microsoft\Windows\Temporary Internet Files\Content.IE5\E81K2WB2\MC9002997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5029200"/>
            <a:ext cx="1513936" cy="152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44620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6042"/>
            <a:ext cx="9144000" cy="196515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The Use of New GOES-16 Satellite Data for Convection over the Southeastern United States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5410199"/>
            <a:ext cx="9144000" cy="1452465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Frank Alsheimer, NWS Columbia, </a:t>
            </a:r>
            <a:r>
              <a:rPr lang="en-US" dirty="0" smtClean="0">
                <a:solidFill>
                  <a:srgbClr val="FFFF00"/>
                </a:solidFill>
              </a:rPr>
              <a:t>SC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1026" name="Picture 2" descr="Image result for NOAA thunderstorm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3657600"/>
            <a:ext cx="2819400" cy="1741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goes-r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295400"/>
            <a:ext cx="3308388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eyeball ima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485900"/>
            <a:ext cx="14478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/>
        </p:nvCxnSpPr>
        <p:spPr>
          <a:xfrm flipH="1">
            <a:off x="2895600" y="1676400"/>
            <a:ext cx="2771192" cy="25146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3429000" y="1981200"/>
            <a:ext cx="2418184" cy="22098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3810000" y="2204357"/>
            <a:ext cx="2324100" cy="206284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4038600" y="2514600"/>
            <a:ext cx="2282112" cy="19812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419600" y="2819400"/>
            <a:ext cx="2057400" cy="18288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117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Scenario-Based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8160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FFFF00"/>
                </a:solidFill>
              </a:rPr>
              <a:t>A typical summer convective forecast day in the southeastern United States (July 7, 2017).</a:t>
            </a:r>
          </a:p>
          <a:p>
            <a:r>
              <a:rPr lang="en-US" dirty="0">
                <a:solidFill>
                  <a:srgbClr val="FFFF00"/>
                </a:solidFill>
              </a:rPr>
              <a:t>Brief Overview</a:t>
            </a:r>
          </a:p>
          <a:p>
            <a:r>
              <a:rPr lang="en-US" dirty="0">
                <a:solidFill>
                  <a:srgbClr val="FFFF00"/>
                </a:solidFill>
              </a:rPr>
              <a:t>Using GOES-16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Cloud and Moisture Imagery (CMI)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Channel Difference Products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Baseline Products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RGBs</a:t>
            </a:r>
          </a:p>
        </p:txBody>
      </p:sp>
    </p:spTree>
    <p:extLst>
      <p:ext uri="{BB962C8B-B14F-4D97-AF65-F5344CB8AC3E}">
        <p14:creationId xmlns:p14="http://schemas.microsoft.com/office/powerpoint/2010/main" val="49974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Loading...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16" t="22947" b="12996"/>
          <a:stretch/>
        </p:blipFill>
        <p:spPr bwMode="auto">
          <a:xfrm>
            <a:off x="0" y="685800"/>
            <a:ext cx="914400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July 7, 2017 (15Z, MSLP)</a:t>
            </a:r>
          </a:p>
        </p:txBody>
      </p:sp>
    </p:spTree>
    <p:extLst>
      <p:ext uri="{BB962C8B-B14F-4D97-AF65-F5344CB8AC3E}">
        <p14:creationId xmlns:p14="http://schemas.microsoft.com/office/powerpoint/2010/main" val="78620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July 7, 2017 (12Z, 500 </a:t>
            </a:r>
            <a:r>
              <a:rPr lang="en-US" b="1" u="sng" dirty="0" err="1">
                <a:solidFill>
                  <a:schemeClr val="bg1"/>
                </a:solidFill>
              </a:rPr>
              <a:t>mb</a:t>
            </a:r>
            <a:r>
              <a:rPr lang="en-US" b="1" u="sng" dirty="0">
                <a:solidFill>
                  <a:schemeClr val="bg1"/>
                </a:solidFill>
              </a:rPr>
              <a:t>) </a:t>
            </a:r>
          </a:p>
        </p:txBody>
      </p:sp>
      <p:pic>
        <p:nvPicPr>
          <p:cNvPr id="4098" name="Picture 2" descr="http://www.spc.noaa.gov/obswx/maps/500_170707_1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5800"/>
            <a:ext cx="914400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133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July 7, 2017 (13Z, SPC Outlook)</a:t>
            </a:r>
          </a:p>
        </p:txBody>
      </p:sp>
      <p:pic>
        <p:nvPicPr>
          <p:cNvPr id="3074" name="Picture 2" descr="20170707 1300 UTC Day 1 Outlook Graph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5800"/>
            <a:ext cx="914400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069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GOES-16 ABI Visible/Near-IR Bands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3290381"/>
              </p:ext>
            </p:extLst>
          </p:nvPr>
        </p:nvGraphicFramePr>
        <p:xfrm>
          <a:off x="76200" y="838200"/>
          <a:ext cx="8915400" cy="5943600"/>
        </p:xfrm>
        <a:graphic>
          <a:graphicData uri="http://schemas.openxmlformats.org/drawingml/2006/table">
            <a:tbl>
              <a:tblPr/>
              <a:tblGrid>
                <a:gridCol w="1524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78308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78308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78308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1195293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Central</a:t>
                      </a:r>
                      <a:r>
                        <a:rPr lang="en-US" sz="1800" b="1" baseline="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 Wavelength (µm)</a:t>
                      </a:r>
                      <a:endParaRPr lang="en-US" sz="18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Nickname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Type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Nominal </a:t>
                      </a:r>
                      <a:r>
                        <a:rPr lang="en-US" sz="1800" b="1" dirty="0" err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subsatellite</a:t>
                      </a:r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 IGFOV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03240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0.47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"Blue"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Visible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 km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03781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0.64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u="none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"Red"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u="none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Visible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u="none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0.5 km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03781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0.86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"Veggie"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Near-IR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 km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03240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1.37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"Cirrus"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Near-IR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2 km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06723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1.6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"Snow/Ice"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Near-IR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 km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1327542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2.2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"Cloud Particle Size"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Near-IR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2 km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1773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Visible “Red” Band 2 (0.64µm) 1337-1612Z</a:t>
            </a:r>
          </a:p>
        </p:txBody>
      </p:sp>
      <p:pic>
        <p:nvPicPr>
          <p:cNvPr id="3" name="earlyvis (1)">
            <a:hlinkClick r:id="" action="ppaction://media"/>
            <a:extLst>
              <a:ext uri="{FF2B5EF4-FFF2-40B4-BE49-F238E27FC236}">
                <a16:creationId xmlns:a16="http://schemas.microsoft.com/office/drawing/2014/main" xmlns="" id="{F05EBED7-C53C-45DD-95EC-3A98854851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38201"/>
            <a:ext cx="9144000" cy="6096000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 rot="20184660">
            <a:off x="4589121" y="3047528"/>
            <a:ext cx="1454020" cy="510475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20184660">
            <a:off x="1689720" y="2970993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 rot="20184660">
            <a:off x="3810776" y="2610460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22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7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GOES-16 ABI Bands (all 2 km IGFOV)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12137"/>
              </p:ext>
            </p:extLst>
          </p:nvPr>
        </p:nvGraphicFramePr>
        <p:xfrm>
          <a:off x="76200" y="685805"/>
          <a:ext cx="8915400" cy="6198036"/>
        </p:xfrm>
        <a:graphic>
          <a:graphicData uri="http://schemas.openxmlformats.org/drawingml/2006/table">
            <a:tbl>
              <a:tblPr/>
              <a:tblGrid>
                <a:gridCol w="22288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2658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Band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Central</a:t>
                      </a:r>
                      <a:r>
                        <a:rPr lang="en-US" sz="1600" b="1" baseline="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 Wavelength (µm)</a:t>
                      </a:r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Nickname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Type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3.9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"Shortwave Window"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 (with reflected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daytime component)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6.2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"Upper-Level Tropospheric Water Vapor"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6.9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“Mid-Level Tropospheric Water Vapor”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7.3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“Lower-level Water</a:t>
                      </a:r>
                      <a:b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Vapor”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8.4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"Cloud-Top Phase"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9.6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"Ozone Band"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58544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10.3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"Clean" IR Longwave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11.2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 Longwave 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15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12.3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"Dirty" Longwave 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13.3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"CO</a:t>
                      </a:r>
                      <a:r>
                        <a:rPr lang="en-US" sz="1600" b="1" baseline="-2500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2</a:t>
                      </a: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 longwave infrared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686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WV">
            <a:hlinkClick r:id="" action="ppaction://media"/>
            <a:extLst>
              <a:ext uri="{FF2B5EF4-FFF2-40B4-BE49-F238E27FC236}">
                <a16:creationId xmlns:a16="http://schemas.microsoft.com/office/drawing/2014/main" xmlns="" id="{CAD16991-1F9E-4E2A-93ED-876702513B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09" y="762000"/>
            <a:ext cx="9144000" cy="609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Low-Level WV Band 10 (7.3µm) 1337-1612Z</a:t>
            </a:r>
          </a:p>
        </p:txBody>
      </p:sp>
      <p:sp>
        <p:nvSpPr>
          <p:cNvPr id="6" name="Oval 5"/>
          <p:cNvSpPr/>
          <p:nvPr/>
        </p:nvSpPr>
        <p:spPr>
          <a:xfrm rot="20184660">
            <a:off x="4589042" y="2968246"/>
            <a:ext cx="1454020" cy="479982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3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GOES-16 ABI Bands (all 2 km IGFOV)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0894562"/>
              </p:ext>
            </p:extLst>
          </p:nvPr>
        </p:nvGraphicFramePr>
        <p:xfrm>
          <a:off x="76200" y="685805"/>
          <a:ext cx="8915400" cy="6198036"/>
        </p:xfrm>
        <a:graphic>
          <a:graphicData uri="http://schemas.openxmlformats.org/drawingml/2006/table">
            <a:tbl>
              <a:tblPr/>
              <a:tblGrid>
                <a:gridCol w="22288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2658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Band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Central</a:t>
                      </a:r>
                      <a:r>
                        <a:rPr lang="en-US" sz="1600" b="1" baseline="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 Wavelength (µm)</a:t>
                      </a:r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Nickname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Type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3.9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"Shortwave Window"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 (with reflected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daytime component)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6.2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"Upper-Level Tropospheric Water Vapor"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6.9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“Mid-Level Tropospheric Water Vapor”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7.3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“Lower-level Water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Vapor”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8.4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"Cloud-Top Phase"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9.6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"Ozone Band"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58544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10.3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"Clean" IR Longwave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11.2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 Longwave 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15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12.3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"Dirty" Longwave 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13.3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"CO</a:t>
                      </a:r>
                      <a:r>
                        <a:rPr lang="en-US" sz="1600" b="1" baseline="-2500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2</a:t>
                      </a: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 longwave infrared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8667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ULWV">
            <a:hlinkClick r:id="" action="ppaction://media"/>
            <a:extLst>
              <a:ext uri="{FF2B5EF4-FFF2-40B4-BE49-F238E27FC236}">
                <a16:creationId xmlns:a16="http://schemas.microsoft.com/office/drawing/2014/main" xmlns="" id="{945F4660-B725-49C6-B00F-334E65BD1C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62000"/>
            <a:ext cx="9144000" cy="6095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Upper-Level WV Band 8 (6.2µm) 1337-1612Z</a:t>
            </a:r>
          </a:p>
        </p:txBody>
      </p:sp>
      <p:sp>
        <p:nvSpPr>
          <p:cNvPr id="7" name="Oval 6"/>
          <p:cNvSpPr/>
          <p:nvPr/>
        </p:nvSpPr>
        <p:spPr>
          <a:xfrm rot="20184660">
            <a:off x="4582940" y="2939026"/>
            <a:ext cx="1454020" cy="510475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9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7" grpId="0" animBg="1"/>
      <p:bldP spid="8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GOES-16 ABI Bands (all 2 km IGFOV)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206689"/>
              </p:ext>
            </p:extLst>
          </p:nvPr>
        </p:nvGraphicFramePr>
        <p:xfrm>
          <a:off x="76200" y="685805"/>
          <a:ext cx="8915400" cy="6198036"/>
        </p:xfrm>
        <a:graphic>
          <a:graphicData uri="http://schemas.openxmlformats.org/drawingml/2006/table">
            <a:tbl>
              <a:tblPr/>
              <a:tblGrid>
                <a:gridCol w="22288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2658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Band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Central</a:t>
                      </a:r>
                      <a:r>
                        <a:rPr lang="en-US" sz="1600" b="1" baseline="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 Wavelength (µm)</a:t>
                      </a:r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Nickname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Type</a:t>
                      </a:r>
                    </a:p>
                    <a:p>
                      <a:pPr algn="ctr"/>
                      <a:endParaRPr lang="en-US" sz="1600" b="1" dirty="0">
                        <a:solidFill>
                          <a:srgbClr val="FFFF00"/>
                        </a:solidFill>
                        <a:effectLst/>
                        <a:latin typeface="Arial"/>
                      </a:endParaRP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3.9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"Shortwave Window"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 (with reflected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daytime component)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6.2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"Upper-Level Tropospheric Water Vapor"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2658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6.9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“Mid-Level Tropospheric Water Vapor”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7.3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“Lower-level Water</a:t>
                      </a:r>
                      <a:b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Vapor”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8.4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"Cloud-Top Phase"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9.6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"Ozone Band"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5854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13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10.3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"Clean" IR Longwave</a:t>
                      </a:r>
                      <a:b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</a:br>
                      <a: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14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11.2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 Longwave 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15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12.3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"Dirty" Longwave Window Band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80876"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16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13.3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"CO</a:t>
                      </a:r>
                      <a:r>
                        <a:rPr lang="en-US" sz="1600" b="1" baseline="-25000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2</a:t>
                      </a:r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" longwave infrared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FFFF00"/>
                          </a:solidFill>
                          <a:effectLst/>
                          <a:latin typeface="Arial"/>
                        </a:rPr>
                        <a:t>IR</a:t>
                      </a:r>
                    </a:p>
                  </a:txBody>
                  <a:tcPr marL="10442" marR="10442" marT="10442" marB="104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986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Channel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" y="1066800"/>
            <a:ext cx="9122664" cy="5791200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Simple subtraction of 2 bands</a:t>
            </a:r>
          </a:p>
          <a:p>
            <a:r>
              <a:rPr lang="en-US" dirty="0">
                <a:solidFill>
                  <a:srgbClr val="FFFF00"/>
                </a:solidFill>
              </a:rPr>
              <a:t>Best known difference is for fog/low clouds (10.3µm - 3.9µm)</a:t>
            </a:r>
          </a:p>
          <a:p>
            <a:pPr marL="347663" lvl="1" indent="-347663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00"/>
                </a:solidFill>
              </a:rPr>
              <a:t>Today’s example is 10.3µm – 12.3µm (split window difference)</a:t>
            </a:r>
          </a:p>
          <a:p>
            <a:pPr marL="858838" lvl="2" indent="-458788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00"/>
                </a:solidFill>
              </a:rPr>
              <a:t>The 12.3 µm band is modestly sensitive to water vapor</a:t>
            </a:r>
          </a:p>
          <a:p>
            <a:pPr marL="858838" lvl="2" indent="-458788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00"/>
                </a:solidFill>
              </a:rPr>
              <a:t>The 10.3 µm band has very little sensitivity to water vapor</a:t>
            </a:r>
          </a:p>
          <a:p>
            <a:pPr marL="858838" lvl="2" indent="-458788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00"/>
                </a:solidFill>
              </a:rPr>
              <a:t>Therefore, subtracting the two bands allows us to infer moisture</a:t>
            </a:r>
          </a:p>
          <a:p>
            <a:pPr marL="0" indent="0">
              <a:buNone/>
            </a:pP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57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iffMoist">
            <a:hlinkClick r:id="" action="ppaction://media"/>
            <a:extLst>
              <a:ext uri="{FF2B5EF4-FFF2-40B4-BE49-F238E27FC236}">
                <a16:creationId xmlns:a16="http://schemas.microsoft.com/office/drawing/2014/main" xmlns="" id="{0D66BAD7-E8D1-4901-A139-0682EB05A4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38200"/>
            <a:ext cx="9144000" cy="60197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Split Window Difference (10.3-12.3) 1337-1612Z</a:t>
            </a:r>
          </a:p>
        </p:txBody>
      </p:sp>
      <p:sp>
        <p:nvSpPr>
          <p:cNvPr id="5" name="Oval 4"/>
          <p:cNvSpPr/>
          <p:nvPr/>
        </p:nvSpPr>
        <p:spPr>
          <a:xfrm rot="20184660">
            <a:off x="4589042" y="2968246"/>
            <a:ext cx="1454020" cy="479982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03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Baseline Products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0" r="2473" b="5818"/>
          <a:stretch/>
        </p:blipFill>
        <p:spPr bwMode="auto">
          <a:xfrm>
            <a:off x="0" y="838200"/>
            <a:ext cx="9144000" cy="6012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/>
          <p:cNvSpPr/>
          <p:nvPr/>
        </p:nvSpPr>
        <p:spPr>
          <a:xfrm>
            <a:off x="293914" y="6323045"/>
            <a:ext cx="1763486" cy="304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0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Total Precipitable Water(TPW)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" y="1066800"/>
            <a:ext cx="9122664" cy="5791200"/>
          </a:xfrm>
        </p:spPr>
        <p:txBody>
          <a:bodyPr/>
          <a:lstStyle/>
          <a:p>
            <a:pPr marL="0" indent="0">
              <a:buNone/>
            </a:pPr>
            <a:r>
              <a:rPr lang="en-US" u="sng" dirty="0">
                <a:solidFill>
                  <a:srgbClr val="FFFF00"/>
                </a:solidFill>
              </a:rPr>
              <a:t>Advantages</a:t>
            </a:r>
          </a:p>
          <a:p>
            <a:r>
              <a:rPr lang="en-US" dirty="0">
                <a:solidFill>
                  <a:srgbClr val="FFFF00"/>
                </a:solidFill>
              </a:rPr>
              <a:t>Gives 5 minute update on CONUS scale!</a:t>
            </a:r>
          </a:p>
          <a:p>
            <a:r>
              <a:rPr lang="en-US" dirty="0">
                <a:solidFill>
                  <a:srgbClr val="FFFF00"/>
                </a:solidFill>
              </a:rPr>
              <a:t>NWS CAE has found it reliable to within 0.1-0.2 inches (g</a:t>
            </a:r>
            <a:r>
              <a:rPr lang="en-US" sz="3200" dirty="0">
                <a:solidFill>
                  <a:srgbClr val="FFFF00"/>
                </a:solidFill>
              </a:rPr>
              <a:t>radients just as important as actual readings)</a:t>
            </a:r>
            <a:endParaRPr lang="en-US" dirty="0">
              <a:solidFill>
                <a:srgbClr val="FFFF00"/>
              </a:solidFill>
            </a:endParaRPr>
          </a:p>
          <a:p>
            <a:pPr marL="0" lvl="1" indent="0">
              <a:buNone/>
            </a:pPr>
            <a:r>
              <a:rPr lang="en-US" sz="3200" u="sng" dirty="0">
                <a:solidFill>
                  <a:srgbClr val="FFFF00"/>
                </a:solidFill>
              </a:rPr>
              <a:t>Disadvantage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00"/>
                </a:solidFill>
              </a:rPr>
              <a:t>Not calculated in cloudy regions </a:t>
            </a:r>
          </a:p>
          <a:p>
            <a:pPr marL="0" lvl="1" indent="0">
              <a:buNone/>
            </a:pPr>
            <a:endParaRPr lang="en-US" sz="3200" dirty="0">
              <a:solidFill>
                <a:srgbClr val="FFFF00"/>
              </a:solidFill>
            </a:endParaRPr>
          </a:p>
          <a:p>
            <a:pPr marL="0" lvl="1" indent="0" algn="ctr">
              <a:buNone/>
            </a:pPr>
            <a:r>
              <a:rPr lang="en-US" sz="3200" i="1" dirty="0">
                <a:solidFill>
                  <a:schemeClr val="bg1"/>
                </a:solidFill>
              </a:rPr>
              <a:t>Polar Orbiting Satellites helps fill in gaps to create blended TPW products</a:t>
            </a:r>
          </a:p>
        </p:txBody>
      </p:sp>
    </p:spTree>
    <p:extLst>
      <p:ext uri="{BB962C8B-B14F-4D97-AF65-F5344CB8AC3E}">
        <p14:creationId xmlns:p14="http://schemas.microsoft.com/office/powerpoint/2010/main" val="387062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sandPW">
            <a:hlinkClick r:id="" action="ppaction://media"/>
            <a:extLst>
              <a:ext uri="{FF2B5EF4-FFF2-40B4-BE49-F238E27FC236}">
                <a16:creationId xmlns:a16="http://schemas.microsoft.com/office/drawing/2014/main" xmlns="" id="{A5A2D486-D4F3-4F7B-BBBB-DD2A4FFB5F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62000"/>
            <a:ext cx="9144000" cy="6095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Vis band 2 and GOES PW 1337-1612Z</a:t>
            </a:r>
          </a:p>
        </p:txBody>
      </p:sp>
      <p:sp>
        <p:nvSpPr>
          <p:cNvPr id="5" name="Oval 4"/>
          <p:cNvSpPr/>
          <p:nvPr/>
        </p:nvSpPr>
        <p:spPr>
          <a:xfrm rot="20184660">
            <a:off x="4576519" y="2908273"/>
            <a:ext cx="1454020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21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 animBg="1"/>
      <p:bldP spid="6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So what is…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6000" dirty="0">
                <a:solidFill>
                  <a:schemeClr val="bg1"/>
                </a:solidFill>
              </a:rPr>
              <a:t>THE REST OF THE STORY</a:t>
            </a:r>
          </a:p>
        </p:txBody>
      </p:sp>
    </p:spTree>
    <p:extLst>
      <p:ext uri="{BB962C8B-B14F-4D97-AF65-F5344CB8AC3E}">
        <p14:creationId xmlns:p14="http://schemas.microsoft.com/office/powerpoint/2010/main" val="42272252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US" b="1" u="sng" dirty="0">
                <a:solidFill>
                  <a:schemeClr val="bg1"/>
                </a:solidFill>
              </a:rPr>
              <a:t>RGBs (Multispectral Applications)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85800"/>
            <a:ext cx="9144000" cy="609600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FFFF00"/>
                </a:solidFill>
              </a:rPr>
              <a:t>Red, Green, Blue (RGB) consolidates information from different spectral channels into single products.</a:t>
            </a:r>
          </a:p>
          <a:p>
            <a:r>
              <a:rPr lang="en-US" dirty="0">
                <a:solidFill>
                  <a:srgbClr val="FFFF00"/>
                </a:solidFill>
              </a:rPr>
              <a:t>More information than one channel alone.</a:t>
            </a:r>
          </a:p>
          <a:p>
            <a:r>
              <a:rPr lang="en-US" dirty="0">
                <a:solidFill>
                  <a:srgbClr val="FFFF00"/>
                </a:solidFill>
              </a:rPr>
              <a:t>Different RGB recipes allow features to stand out.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Convection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Smoke/Fire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Ash/Dust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Air Mass Characteristics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00"/>
                </a:solidFill>
              </a:rPr>
              <a:t>Two Types</a:t>
            </a:r>
          </a:p>
          <a:p>
            <a:pPr marL="857250" lvl="2" indent="-457200">
              <a:buFont typeface="+mj-lt"/>
              <a:buAutoNum type="arabicPeriod"/>
            </a:pPr>
            <a:r>
              <a:rPr lang="en-US" sz="3200" dirty="0">
                <a:solidFill>
                  <a:srgbClr val="FFFF00"/>
                </a:solidFill>
              </a:rPr>
              <a:t>Simple</a:t>
            </a:r>
          </a:p>
          <a:p>
            <a:pPr marL="857250" lvl="2" indent="-457200">
              <a:buFont typeface="+mj-lt"/>
              <a:buAutoNum type="arabicPeriod"/>
            </a:pPr>
            <a:r>
              <a:rPr lang="en-US" sz="3200" dirty="0">
                <a:solidFill>
                  <a:srgbClr val="FFFF00"/>
                </a:solidFill>
              </a:rPr>
              <a:t>Advanced</a:t>
            </a:r>
          </a:p>
          <a:p>
            <a:pPr marL="347663" lvl="1" indent="-347663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10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Air Mass RGB (Adapted From EUMETSAT)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" y="809625"/>
            <a:ext cx="9172575" cy="261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8288" y="3962400"/>
            <a:ext cx="91257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The Air Mass RGB enhances temperature and moisture characteristics of air masses.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Jet Streams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Stratospheric Air Intrusions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Shortwaves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Air Mass Types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Upper Level Moisture Boundaries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575" y="3429000"/>
            <a:ext cx="1495425" cy="41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065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irMassRGB">
            <a:hlinkClick r:id="" action="ppaction://media"/>
            <a:extLst>
              <a:ext uri="{FF2B5EF4-FFF2-40B4-BE49-F238E27FC236}">
                <a16:creationId xmlns:a16="http://schemas.microsoft.com/office/drawing/2014/main" xmlns="" id="{07BF5535-80EA-4341-9A1F-CBEEAE1213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62000"/>
            <a:ext cx="9144000" cy="6095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Air Mass RGB 1337-0202Z</a:t>
            </a:r>
          </a:p>
        </p:txBody>
      </p:sp>
      <p:sp>
        <p:nvSpPr>
          <p:cNvPr id="5" name="Oval 4"/>
          <p:cNvSpPr/>
          <p:nvPr/>
        </p:nvSpPr>
        <p:spPr>
          <a:xfrm rot="20184660">
            <a:off x="4576519" y="2908273"/>
            <a:ext cx="1454020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9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irMassandIR">
            <a:hlinkClick r:id="" action="ppaction://media"/>
            <a:extLst>
              <a:ext uri="{FF2B5EF4-FFF2-40B4-BE49-F238E27FC236}">
                <a16:creationId xmlns:a16="http://schemas.microsoft.com/office/drawing/2014/main" xmlns="" id="{5EAE889D-B3CA-4160-93E6-07BC8840E0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5833"/>
          <a:stretch/>
        </p:blipFill>
        <p:spPr>
          <a:xfrm>
            <a:off x="0" y="762000"/>
            <a:ext cx="9144000" cy="6095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Air Mass RGB and band 13 (10.3µm) 1337-0202Z</a:t>
            </a:r>
          </a:p>
        </p:txBody>
      </p:sp>
      <p:sp>
        <p:nvSpPr>
          <p:cNvPr id="5" name="Oval 4"/>
          <p:cNvSpPr/>
          <p:nvPr/>
        </p:nvSpPr>
        <p:spPr>
          <a:xfrm rot="20184660">
            <a:off x="4576519" y="2908273"/>
            <a:ext cx="1454020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94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Simple Water Vapor RGB (Adapted from JMA)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288" y="3962400"/>
            <a:ext cx="91257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The Simple Water Vapor RGB helps discriminate the distribution of atmospheric water vapor.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Low Leve Moisture Return in Absence of Clouds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Cyclone Structure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Jet Features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Convective Initiation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00"/>
                </a:solidFill>
              </a:rPr>
              <a:t>Wave Features (gravity, standing mountain, etc.)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762000"/>
            <a:ext cx="91440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62777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WVRGB">
            <a:hlinkClick r:id="" action="ppaction://media"/>
            <a:extLst>
              <a:ext uri="{FF2B5EF4-FFF2-40B4-BE49-F238E27FC236}">
                <a16:creationId xmlns:a16="http://schemas.microsoft.com/office/drawing/2014/main" xmlns="" id="{77ABE15C-6518-49BC-A6AD-7B3EA7DBD4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38200"/>
            <a:ext cx="9144000" cy="60197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Simple Water Vapor RGB 1337-0202Z</a:t>
            </a:r>
          </a:p>
        </p:txBody>
      </p:sp>
      <p:sp>
        <p:nvSpPr>
          <p:cNvPr id="4" name="Oval 3"/>
          <p:cNvSpPr/>
          <p:nvPr/>
        </p:nvSpPr>
        <p:spPr>
          <a:xfrm rot="20184660">
            <a:off x="4576519" y="2908273"/>
            <a:ext cx="1454020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 rot="20184660">
            <a:off x="1689721" y="2900161"/>
            <a:ext cx="2279554" cy="54257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 rot="20184660">
            <a:off x="3799893" y="2557302"/>
            <a:ext cx="2094574" cy="441247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05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4" grpId="0" animBg="1"/>
      <p:bldP spid="4" grpId="1" animBg="1"/>
      <p:bldP spid="6" grpId="0" animBg="1"/>
      <p:bldP spid="6" grpId="1" animBg="1"/>
      <p:bldP spid="7" grpId="0" animBg="1"/>
      <p:bldP spid="7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llVis">
            <a:hlinkClick r:id="" action="ppaction://media"/>
            <a:extLst>
              <a:ext uri="{FF2B5EF4-FFF2-40B4-BE49-F238E27FC236}">
                <a16:creationId xmlns:a16="http://schemas.microsoft.com/office/drawing/2014/main" xmlns="" id="{A44B6422-688C-4240-BF97-CCCEB7BB28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62000"/>
            <a:ext cx="9144000" cy="61721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Red Visible (band 2) 1337-0202Z</a:t>
            </a:r>
          </a:p>
        </p:txBody>
      </p:sp>
    </p:spTree>
    <p:extLst>
      <p:ext uri="{BB962C8B-B14F-4D97-AF65-F5344CB8AC3E}">
        <p14:creationId xmlns:p14="http://schemas.microsoft.com/office/powerpoint/2010/main" val="91999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 u="sng" dirty="0">
                <a:solidFill>
                  <a:schemeClr val="bg1"/>
                </a:solidFill>
              </a:rPr>
              <a:t>7/7/17 Warnings and Reports</a:t>
            </a:r>
          </a:p>
        </p:txBody>
      </p:sp>
      <p:pic>
        <p:nvPicPr>
          <p:cNvPr id="3074" name="Picture 2" descr="P:\2017NWATalk\WarningsandLSR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796925"/>
            <a:ext cx="9140825" cy="607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/>
          <p:cNvSpPr/>
          <p:nvPr/>
        </p:nvSpPr>
        <p:spPr>
          <a:xfrm rot="20452300">
            <a:off x="2324349" y="1711714"/>
            <a:ext cx="4014482" cy="1279648"/>
          </a:xfrm>
          <a:prstGeom prst="ellipse">
            <a:avLst/>
          </a:prstGeom>
          <a:noFill/>
          <a:ln w="635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838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hrisJackson2017-07-07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4934" b="5334"/>
          <a:stretch/>
        </p:blipFill>
        <p:spPr>
          <a:xfrm>
            <a:off x="0" y="1055584"/>
            <a:ext cx="9144000" cy="58024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9144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Storms Approaching CAE 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(courtesy Chris Jackson)</a:t>
            </a:r>
          </a:p>
        </p:txBody>
      </p:sp>
    </p:spTree>
    <p:extLst>
      <p:ext uri="{BB962C8B-B14F-4D97-AF65-F5344CB8AC3E}">
        <p14:creationId xmlns:p14="http://schemas.microsoft.com/office/powerpoint/2010/main" val="170045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Takeaways</a:t>
            </a:r>
            <a:endParaRPr lang="en-US" b="1" dirty="0">
              <a:solidFill>
                <a:srgbClr val="FFC000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pPr marL="228600" lvl="0" indent="-182880">
              <a:spcAft>
                <a:spcPts val="300"/>
              </a:spcAft>
              <a:buClr>
                <a:srgbClr val="968C8C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en-US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GOES-16/S can help determine the mesoscale environments supportive of convective development/suppression. </a:t>
            </a:r>
            <a:endParaRPr lang="en-US" sz="24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/>
            </a:endParaRPr>
          </a:p>
          <a:p>
            <a:pPr marL="0" lvl="0" indent="0">
              <a:spcAft>
                <a:spcPts val="300"/>
              </a:spcAft>
              <a:buClr>
                <a:srgbClr val="968C8C">
                  <a:lumMod val="75000"/>
                </a:srgbClr>
              </a:buClr>
              <a:buSzPct val="130000"/>
              <a:buNone/>
            </a:pPr>
            <a:endParaRPr lang="en-US" sz="24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/>
            </a:endParaRPr>
          </a:p>
          <a:p>
            <a:pPr marL="228600" lvl="0" indent="-182880">
              <a:spcAft>
                <a:spcPts val="300"/>
              </a:spcAft>
              <a:buClr>
                <a:srgbClr val="968C8C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en-US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GOES-16/S Cloud and Moisture Imagery, Channel Differences, Baseline Products, and RGBs are all useful tools in both diagnosing current conditions and </a:t>
            </a:r>
            <a:r>
              <a:rPr lang="en-US" sz="2400" b="1" dirty="0" err="1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nearcasting</a:t>
            </a:r>
            <a:r>
              <a:rPr lang="en-US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 convective initiation. </a:t>
            </a:r>
          </a:p>
          <a:p>
            <a:pPr marL="228600" lvl="0" indent="-182880">
              <a:spcAft>
                <a:spcPts val="300"/>
              </a:spcAft>
              <a:buClr>
                <a:srgbClr val="968C8C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endParaRPr lang="en-US" sz="24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/>
            </a:endParaRPr>
          </a:p>
          <a:p>
            <a:pPr marL="228600" lvl="0" indent="-182880">
              <a:spcAft>
                <a:spcPts val="300"/>
              </a:spcAft>
              <a:buClr>
                <a:srgbClr val="968C8C">
                  <a:lumMod val="75000"/>
                </a:srgbClr>
              </a:buClr>
              <a:buSzPct val="130000"/>
              <a:buFont typeface="Georgia" pitchFamily="18" charset="0"/>
              <a:buChar char="*"/>
              <a:tabLst>
                <a:tab pos="576263" algn="l"/>
              </a:tabLst>
            </a:pPr>
            <a:r>
              <a:rPr lang="en-US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Proper combining of images and color curves can give additional context to a single image.</a:t>
            </a:r>
            <a:endParaRPr lang="en-US" sz="24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/>
            </a:endParaRPr>
          </a:p>
          <a:p>
            <a:pPr marL="0" indent="0">
              <a:buNone/>
            </a:pPr>
            <a:endParaRPr 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pPr marL="0" indent="0">
              <a:buNone/>
            </a:pPr>
            <a:endParaRPr lang="en-US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19F3282-E087-470D-9546-EFAEC0DC811B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579610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3766" y="4191000"/>
            <a:ext cx="5022834" cy="1828800"/>
          </a:xfrm>
          <a:solidFill>
            <a:srgbClr val="0070C0"/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 smtClean="0">
                <a:solidFill>
                  <a:srgbClr val="FFFF00"/>
                </a:solidFill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Contact:</a:t>
            </a:r>
          </a:p>
          <a:p>
            <a:pPr>
              <a:buNone/>
            </a:pPr>
            <a:endParaRPr lang="en-US" sz="700" b="1" dirty="0" smtClean="0">
              <a:solidFill>
                <a:schemeClr val="bg1">
                  <a:lumMod val="95000"/>
                </a:schemeClr>
              </a:solidFill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r>
              <a:rPr lang="en-US" b="1" i="1" dirty="0" smtClean="0">
                <a:solidFill>
                  <a:schemeClr val="bg1">
                    <a:lumMod val="95000"/>
                  </a:schemeClr>
                </a:solidFill>
              </a:rPr>
              <a:t>Frank.Alsheimer</a:t>
            </a:r>
            <a:r>
              <a:rPr lang="en-US" b="1" dirty="0" smtClean="0">
                <a:solidFill>
                  <a:schemeClr val="tx1"/>
                </a:solidFill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@noaa.gov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2568575"/>
            <a:ext cx="7772400" cy="1470025"/>
          </a:xfrm>
        </p:spPr>
        <p:txBody>
          <a:bodyPr/>
          <a:lstStyle/>
          <a:p>
            <a:r>
              <a:rPr lang="en-US" dirty="0" smtClean="0"/>
              <a:t>Questions?</a:t>
            </a:r>
            <a:endParaRPr lang="en-US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7200" y="274320"/>
            <a:ext cx="8229600" cy="1600200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FDTD GOES-16 Applications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  <a:uLnTx/>
              <a:uFillTx/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The Use </a:t>
            </a:r>
            <a:r>
              <a:rPr lang="en-US" sz="4000" b="1" noProof="0" dirty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o</a:t>
            </a:r>
            <a:r>
              <a:rPr lang="en-US" sz="4000" b="1" dirty="0" smtClean="0"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f New </a:t>
            </a: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Open Sans Semibold" panose="020B0706030804020204" pitchFamily="34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GOES-16 Satellite Data for Convection Over the Southeastern United States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  <a:uLnTx/>
              <a:uFillTx/>
              <a:latin typeface="Open Sans Semibold" panose="020B0706030804020204" pitchFamily="34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089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802</TotalTime>
  <Words>973</Words>
  <Application>Microsoft Office PowerPoint</Application>
  <PresentationFormat>On-screen Show (4:3)</PresentationFormat>
  <Paragraphs>286</Paragraphs>
  <Slides>32</Slides>
  <Notes>5</Notes>
  <HiddenSlides>0</HiddenSlides>
  <MMClips>10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Office Theme</vt:lpstr>
      <vt:lpstr>1_Office Theme</vt:lpstr>
      <vt:lpstr>FDTD GOES-16 Applications 11 October 2017</vt:lpstr>
      <vt:lpstr>FDTD  “Satellite Chat” Library </vt:lpstr>
      <vt:lpstr>FDTD GOES-16 Applications Webinar Protocol</vt:lpstr>
      <vt:lpstr>The Use of New GOES-16 Satellite Data for Convection over the Southeastern United States</vt:lpstr>
      <vt:lpstr>Scenario-Based Presentation</vt:lpstr>
      <vt:lpstr>July 7, 2017 (15Z, MSLP)</vt:lpstr>
      <vt:lpstr>July 7, 2017 (12Z, 500 mb) </vt:lpstr>
      <vt:lpstr>July 7, 2017 (13Z, SPC Outlook)</vt:lpstr>
      <vt:lpstr>GOES-16 ABI Visible/Near-IR Bands</vt:lpstr>
      <vt:lpstr>Visible “Red” Band 2 (0.64µm) 1337-1612Z</vt:lpstr>
      <vt:lpstr>GOES-16 ABI Bands (all 2 km IGFOV)</vt:lpstr>
      <vt:lpstr>Low-Level WV Band 10 (7.3µm) 1337-1612Z</vt:lpstr>
      <vt:lpstr>GOES-16 ABI Bands (all 2 km IGFOV)</vt:lpstr>
      <vt:lpstr>Upper-Level WV Band 8 (6.2µm) 1337-1612Z</vt:lpstr>
      <vt:lpstr>GOES-16 ABI Bands (all 2 km IGFOV)</vt:lpstr>
      <vt:lpstr>Channel Differences</vt:lpstr>
      <vt:lpstr>Split Window Difference (10.3-12.3) 1337-1612Z</vt:lpstr>
      <vt:lpstr>Baseline Products</vt:lpstr>
      <vt:lpstr>Total Precipitable Water(TPW)</vt:lpstr>
      <vt:lpstr>Vis band 2 and GOES PW 1337-1612Z</vt:lpstr>
      <vt:lpstr>PowerPoint Presentation</vt:lpstr>
      <vt:lpstr>RGBs (Multispectral Applications)</vt:lpstr>
      <vt:lpstr>Air Mass RGB (Adapted From EUMETSAT)</vt:lpstr>
      <vt:lpstr>Air Mass RGB 1337-0202Z</vt:lpstr>
      <vt:lpstr>Air Mass RGB and band 13 (10.3µm) 1337-0202Z</vt:lpstr>
      <vt:lpstr>Simple Water Vapor RGB (Adapted from JMA)</vt:lpstr>
      <vt:lpstr>Simple Water Vapor RGB 1337-0202Z</vt:lpstr>
      <vt:lpstr>Red Visible (band 2) 1337-0202Z</vt:lpstr>
      <vt:lpstr>7/7/17 Warnings and Reports</vt:lpstr>
      <vt:lpstr>PowerPoint Presentation</vt:lpstr>
      <vt:lpstr>Takeaways</vt:lpstr>
      <vt:lpstr>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New GOES-16 Satellite Data for Convection over the Southeastern United States</dc:title>
  <dc:creator>Frank Alsheimer</dc:creator>
  <cp:lastModifiedBy>Frank Alsheimer</cp:lastModifiedBy>
  <cp:revision>57</cp:revision>
  <dcterms:created xsi:type="dcterms:W3CDTF">2017-08-28T14:16:15Z</dcterms:created>
  <dcterms:modified xsi:type="dcterms:W3CDTF">2017-10-03T16:51:57Z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7600A62E-0CDD-42DD-894E-FB7916E0754F</vt:lpwstr>
  </property>
  <property fmtid="{D5CDD505-2E9C-101B-9397-08002B2CF9AE}" pid="3" name="ArticulatePath">
    <vt:lpwstr>FDTD GOES16 Applications Training 10_11_17</vt:lpwstr>
  </property>
</Properties>
</file>